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22"/>
  </p:notesMasterIdLst>
  <p:sldIdLst>
    <p:sldId id="422" r:id="rId3"/>
    <p:sldId id="420" r:id="rId4"/>
    <p:sldId id="425" r:id="rId5"/>
    <p:sldId id="430" r:id="rId6"/>
    <p:sldId id="433" r:id="rId7"/>
    <p:sldId id="454" r:id="rId8"/>
    <p:sldId id="431" r:id="rId9"/>
    <p:sldId id="434" r:id="rId10"/>
    <p:sldId id="457" r:id="rId11"/>
    <p:sldId id="432" r:id="rId12"/>
    <p:sldId id="464" r:id="rId13"/>
    <p:sldId id="456" r:id="rId14"/>
    <p:sldId id="458" r:id="rId15"/>
    <p:sldId id="462" r:id="rId16"/>
    <p:sldId id="459" r:id="rId17"/>
    <p:sldId id="455" r:id="rId18"/>
    <p:sldId id="460" r:id="rId19"/>
    <p:sldId id="463" r:id="rId20"/>
    <p:sldId id="42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4AC62D0-A6D5-43DF-B4AE-F65C42EF6AD6}">
          <p14:sldIdLst>
            <p14:sldId id="422"/>
            <p14:sldId id="420"/>
          </p14:sldIdLst>
        </p14:section>
        <p14:section name="研究動機" id="{02126A32-EA18-42E5-B16F-822D8C1796F8}">
          <p14:sldIdLst>
            <p14:sldId id="425"/>
            <p14:sldId id="430"/>
            <p14:sldId id="433"/>
            <p14:sldId id="454"/>
            <p14:sldId id="431"/>
          </p14:sldIdLst>
        </p14:section>
        <p14:section name="研究方法" id="{5A2C8872-70F5-45F4-BEF5-C52EDC084D0E}">
          <p14:sldIdLst>
            <p14:sldId id="434"/>
            <p14:sldId id="457"/>
            <p14:sldId id="432"/>
            <p14:sldId id="464"/>
            <p14:sldId id="456"/>
            <p14:sldId id="458"/>
            <p14:sldId id="462"/>
            <p14:sldId id="459"/>
            <p14:sldId id="455"/>
            <p14:sldId id="460"/>
            <p14:sldId id="463"/>
            <p14:sldId id="4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803F"/>
    <a:srgbClr val="FAFAFA"/>
    <a:srgbClr val="FF5050"/>
    <a:srgbClr val="E25C5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6" autoAdjust="0"/>
    <p:restoredTop sz="86614" autoAdjust="0"/>
  </p:normalViewPr>
  <p:slideViewPr>
    <p:cSldViewPr snapToGrid="0">
      <p:cViewPr varScale="1">
        <p:scale>
          <a:sx n="79" d="100"/>
          <a:sy n="79" d="100"/>
        </p:scale>
        <p:origin x="912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2582D-5269-4E2F-B5AE-621775613E85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25857-6794-4B61-B330-FB76E7C10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37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623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47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147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61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602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025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180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142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我們的研究動機來自於 每天早晨起床到穿衣服的過程</a:t>
            </a:r>
            <a:endParaRPr lang="en-US" altLang="zh-TW" dirty="0"/>
          </a:p>
          <a:p>
            <a:r>
              <a:rPr lang="zh-TW" altLang="en-US" dirty="0"/>
              <a:t>先是查詢天氣預報，獲得氣溫、下雨機率等資訊，同時也可以快速判斷今天要穿什麼樣的衣服</a:t>
            </a:r>
            <a:endParaRPr lang="en-US" altLang="zh-TW" dirty="0"/>
          </a:p>
          <a:p>
            <a:r>
              <a:rPr lang="zh-TW" altLang="en-US" dirty="0"/>
              <a:t>這一塊打算利用物聯網來自動開啟與獲取資料並分析</a:t>
            </a:r>
            <a:endParaRPr lang="en-US" altLang="zh-TW" dirty="0"/>
          </a:p>
          <a:p>
            <a:endParaRPr lang="en-US" altLang="zh-CN" dirty="0"/>
          </a:p>
          <a:p>
            <a:r>
              <a:rPr lang="zh-TW" altLang="en-US" dirty="0"/>
              <a:t>還要想怎麼搭配衣服</a:t>
            </a:r>
            <a:endParaRPr lang="en-US" altLang="zh-TW" dirty="0"/>
          </a:p>
          <a:p>
            <a:r>
              <a:rPr lang="zh-TW" altLang="en-US" dirty="0"/>
              <a:t>這裡呢可以利用演算法建立一套搭配系統</a:t>
            </a:r>
            <a:endParaRPr lang="en-US" altLang="zh-TW" dirty="0"/>
          </a:p>
          <a:p>
            <a:r>
              <a:rPr lang="zh-TW" altLang="en-US" dirty="0"/>
              <a:t>讓使用者不用進行思考</a:t>
            </a:r>
            <a:endParaRPr lang="en-US" altLang="zh-TW" dirty="0"/>
          </a:p>
          <a:p>
            <a:endParaRPr lang="en-US" altLang="zh-CN" dirty="0"/>
          </a:p>
          <a:p>
            <a:r>
              <a:rPr lang="zh-TW" altLang="en-US" dirty="0"/>
              <a:t>最後衣服有時會忘記放哪了，穿了多久了</a:t>
            </a:r>
            <a:endParaRPr lang="en-US" altLang="zh-TW" dirty="0"/>
          </a:p>
          <a:p>
            <a:r>
              <a:rPr lang="zh-TW" altLang="en-US" dirty="0"/>
              <a:t>建立資料庫來方便查詢衣物狀況，馬達系統用來自動存取等功能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75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41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前端選擇存放功能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在檢視口的位置利用微動開關判斷是否有放置衣服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若有就會啟動攝像頭拍照回傳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獲得衣物顏色與樣式後存入資料庫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接著啟動馬達將衣物輸送至衣櫃內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251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331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184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63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892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826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719A1-0EA9-4201-80B1-30B052BAB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39184A-88BD-47BA-A12A-B9CE9E4B1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B3C6E-594E-45E8-9F76-246E9E51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2BAF-D2D7-4EC6-80AC-E894FDDF9E3D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5283D3-5503-4A38-A69F-0F8553D10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CDB733-B397-487A-A8BF-FCC43E24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452675"/>
      </p:ext>
    </p:extLst>
  </p:cSld>
  <p:clrMapOvr>
    <a:masterClrMapping/>
  </p:clrMapOvr>
  <p:transition spd="slow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49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740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65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45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68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01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D0A5C-238A-49BD-AE93-18CCBEADA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D854C6-57A0-429C-9A6B-7EB1728F3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BBD748-66DF-4421-9875-13EBF5B7A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2BAF-D2D7-4EC6-80AC-E894FDDF9E3D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7866C5-06CC-4B18-80FC-F2AB9365D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1041A-7CED-41D6-9722-159BB518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811388"/>
      </p:ext>
    </p:extLst>
  </p:cSld>
  <p:clrMapOvr>
    <a:masterClrMapping/>
  </p:clrMapOvr>
  <p:transition spd="slow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547801"/>
      </p:ext>
    </p:extLst>
  </p:cSld>
  <p:clrMapOvr>
    <a:masterClrMapping/>
  </p:clrMapOvr>
  <p:transition spd="slow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50D0F6F8-31C4-48F3-9D14-C501DFD06272}"/>
              </a:ext>
            </a:extLst>
          </p:cNvPr>
          <p:cNvSpPr/>
          <p:nvPr userDrawn="1"/>
        </p:nvSpPr>
        <p:spPr>
          <a:xfrm>
            <a:off x="0" y="353455"/>
            <a:ext cx="1160060" cy="323165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50800" dir="2400000" algn="ctr" rotWithShape="0">
              <a:srgbClr val="000000">
                <a:alpha val="99000"/>
              </a:srgb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zh-CN" altLang="en-US" sz="1500" spc="3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FE20CA-8E81-4B51-A60C-B5FF8B4261F2}"/>
              </a:ext>
            </a:extLst>
          </p:cNvPr>
          <p:cNvSpPr/>
          <p:nvPr userDrawn="1"/>
        </p:nvSpPr>
        <p:spPr>
          <a:xfrm>
            <a:off x="1334232" y="373081"/>
            <a:ext cx="2185215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spc="6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输入标题内容</a:t>
            </a:r>
          </a:p>
        </p:txBody>
      </p:sp>
    </p:spTree>
    <p:extLst>
      <p:ext uri="{BB962C8B-B14F-4D97-AF65-F5344CB8AC3E}">
        <p14:creationId xmlns:p14="http://schemas.microsoft.com/office/powerpoint/2010/main" val="1823633966"/>
      </p:ext>
    </p:extLst>
  </p:cSld>
  <p:clrMapOvr>
    <a:masterClrMapping/>
  </p:clrMapOvr>
  <p:transition spd="slow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44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55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05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9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0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A28AF0-182C-47D8-A639-8CBC71D4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40AE41-48A3-4B4D-A2FE-1DF7EF33C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63AAE4-57D6-49B9-ACC8-BA239D901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52BAF-D2D7-4EC6-80AC-E894FDDF9E3D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FD9F0-472C-45D8-B91E-CFFC1BE24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BC84C9-B839-4991-98EE-5BF0639D6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65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2" r:id="rId4"/>
  </p:sldLayoutIdLst>
  <p:transition spd="slow">
    <p:split orient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21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openxmlformats.org/officeDocument/2006/relationships/image" Target="../media/image18.jp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g"/><Relationship Id="rId7" Type="http://schemas.openxmlformats.org/officeDocument/2006/relationships/image" Target="../media/image23.sv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354092B-D3AA-4958-80DD-B336A6C12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C523AB73-8107-FE26-2BD1-1D795CDEC123}"/>
              </a:ext>
            </a:extLst>
          </p:cNvPr>
          <p:cNvSpPr/>
          <p:nvPr/>
        </p:nvSpPr>
        <p:spPr>
          <a:xfrm>
            <a:off x="1860768" y="1930399"/>
            <a:ext cx="8470463" cy="4164677"/>
          </a:xfrm>
          <a:prstGeom prst="roundRect">
            <a:avLst/>
          </a:prstGeom>
          <a:solidFill>
            <a:schemeClr val="bg1">
              <a:alpha val="81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324F87EC-96C3-4F20-AA49-9A28DD33F922}"/>
              </a:ext>
            </a:extLst>
          </p:cNvPr>
          <p:cNvSpPr/>
          <p:nvPr/>
        </p:nvSpPr>
        <p:spPr>
          <a:xfrm>
            <a:off x="2377645" y="2250025"/>
            <a:ext cx="7436707" cy="73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智慧衣櫃 </a:t>
            </a:r>
            <a:r>
              <a:rPr lang="en-US" altLang="zh-TW" sz="36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Intelligence-Closet</a:t>
            </a:r>
            <a:endParaRPr lang="zh-CN" altLang="en-US" sz="36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66FF3E34-774D-BA30-806E-933A4515FA7B}"/>
              </a:ext>
            </a:extLst>
          </p:cNvPr>
          <p:cNvSpPr/>
          <p:nvPr/>
        </p:nvSpPr>
        <p:spPr>
          <a:xfrm>
            <a:off x="2377645" y="4341782"/>
            <a:ext cx="5757536" cy="112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組員：黃懷萱、詹惠茹、鐘亮節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algn="just">
              <a:lnSpc>
                <a:spcPct val="125000"/>
              </a:lnSpc>
            </a:pP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指導教授：林世崧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531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BF26C45A-2A37-B43D-CDD4-FBE7276C88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5878" y="0"/>
            <a:ext cx="5259570" cy="2214877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D16BFAC4-BE44-F2BB-E961-271C7DDCE548}"/>
              </a:ext>
            </a:extLst>
          </p:cNvPr>
          <p:cNvGrpSpPr/>
          <p:nvPr/>
        </p:nvGrpSpPr>
        <p:grpSpPr>
          <a:xfrm>
            <a:off x="115450" y="3925931"/>
            <a:ext cx="8596813" cy="2068366"/>
            <a:chOff x="0" y="2155669"/>
            <a:chExt cx="8950389" cy="2153435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6842A4F1-962A-2192-E3DF-DBBF6331A7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812"/>
            <a:stretch/>
          </p:blipFill>
          <p:spPr>
            <a:xfrm>
              <a:off x="0" y="2509683"/>
              <a:ext cx="8435348" cy="1799421"/>
            </a:xfrm>
            <a:prstGeom prst="rect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17" name="文本框 18">
              <a:extLst>
                <a:ext uri="{FF2B5EF4-FFF2-40B4-BE49-F238E27FC236}">
                  <a16:creationId xmlns:a16="http://schemas.microsoft.com/office/drawing/2014/main" id="{A07AE9CE-953C-5103-AECA-02325BA9D24F}"/>
                </a:ext>
              </a:extLst>
            </p:cNvPr>
            <p:cNvSpPr txBox="1"/>
            <p:nvPr/>
          </p:nvSpPr>
          <p:spPr>
            <a:xfrm>
              <a:off x="5865609" y="2155669"/>
              <a:ext cx="3084780" cy="35401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中央氣象局所提供的說明書</a:t>
              </a:r>
              <a:endPara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6624D95-2D59-9FED-67FF-61326E2A40E5}"/>
              </a:ext>
            </a:extLst>
          </p:cNvPr>
          <p:cNvGrpSpPr/>
          <p:nvPr/>
        </p:nvGrpSpPr>
        <p:grpSpPr>
          <a:xfrm>
            <a:off x="3594142" y="4684433"/>
            <a:ext cx="8669582" cy="2147618"/>
            <a:chOff x="0" y="4474658"/>
            <a:chExt cx="8669582" cy="214761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5EB3E4B-508E-D70F-A8B1-CC1D1022A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0812"/>
            <a:stretch/>
          </p:blipFill>
          <p:spPr>
            <a:xfrm>
              <a:off x="0" y="4814687"/>
              <a:ext cx="8435348" cy="1807589"/>
            </a:xfrm>
            <a:prstGeom prst="rect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20" name="文本框 18">
              <a:extLst>
                <a:ext uri="{FF2B5EF4-FFF2-40B4-BE49-F238E27FC236}">
                  <a16:creationId xmlns:a16="http://schemas.microsoft.com/office/drawing/2014/main" id="{E1496746-2757-0982-417A-472CA4CB05CF}"/>
                </a:ext>
              </a:extLst>
            </p:cNvPr>
            <p:cNvSpPr txBox="1"/>
            <p:nvPr/>
          </p:nvSpPr>
          <p:spPr>
            <a:xfrm>
              <a:off x="7309068" y="4474658"/>
              <a:ext cx="1360514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資料庫畫面</a:t>
              </a:r>
              <a:endPara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1" name="箭號: 上彎 20">
            <a:extLst>
              <a:ext uri="{FF2B5EF4-FFF2-40B4-BE49-F238E27FC236}">
                <a16:creationId xmlns:a16="http://schemas.microsoft.com/office/drawing/2014/main" id="{7D5F396F-2B4C-1AB0-080E-F810AEC9DDC2}"/>
              </a:ext>
            </a:extLst>
          </p:cNvPr>
          <p:cNvSpPr/>
          <p:nvPr/>
        </p:nvSpPr>
        <p:spPr>
          <a:xfrm rot="5400000">
            <a:off x="2762278" y="6000587"/>
            <a:ext cx="672967" cy="847312"/>
          </a:xfrm>
          <a:prstGeom prst="bentUpArrow">
            <a:avLst>
              <a:gd name="adj1" fmla="val 22110"/>
              <a:gd name="adj2" fmla="val 37287"/>
              <a:gd name="adj3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A3E469A6-0627-3878-6EC4-00F7C5B5552D}"/>
              </a:ext>
            </a:extLst>
          </p:cNvPr>
          <p:cNvGrpSpPr/>
          <p:nvPr/>
        </p:nvGrpSpPr>
        <p:grpSpPr>
          <a:xfrm>
            <a:off x="350140" y="745074"/>
            <a:ext cx="5745860" cy="3353794"/>
            <a:chOff x="948987" y="758727"/>
            <a:chExt cx="6281816" cy="366662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B160A14-02ED-D59A-0065-6178AC207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987" y="1471516"/>
              <a:ext cx="1477737" cy="635427"/>
            </a:xfrm>
            <a:prstGeom prst="rect">
              <a:avLst/>
            </a:prstGeom>
          </p:spPr>
        </p:pic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D09A3A90-19F0-E867-F5B0-CA0803E1E4EE}"/>
                </a:ext>
              </a:extLst>
            </p:cNvPr>
            <p:cNvGrpSpPr/>
            <p:nvPr/>
          </p:nvGrpSpPr>
          <p:grpSpPr>
            <a:xfrm>
              <a:off x="1054989" y="758727"/>
              <a:ext cx="6175814" cy="3666625"/>
              <a:chOff x="235982" y="758727"/>
              <a:chExt cx="6175814" cy="3666625"/>
            </a:xfrm>
          </p:grpSpPr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A6A9B19A-72B2-110B-E25A-C863C7F1D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5982" y="758727"/>
                <a:ext cx="6175814" cy="3666625"/>
              </a:xfrm>
              <a:prstGeom prst="rect">
                <a:avLst/>
              </a:prstGeom>
            </p:spPr>
          </p:pic>
          <p:sp>
            <p:nvSpPr>
              <p:cNvPr id="30" name="箭號: 向右 29">
                <a:extLst>
                  <a:ext uri="{FF2B5EF4-FFF2-40B4-BE49-F238E27FC236}">
                    <a16:creationId xmlns:a16="http://schemas.microsoft.com/office/drawing/2014/main" id="{2478843C-CBDB-4C74-CC60-A4D04E447F0D}"/>
                  </a:ext>
                </a:extLst>
              </p:cNvPr>
              <p:cNvSpPr/>
              <p:nvPr/>
            </p:nvSpPr>
            <p:spPr>
              <a:xfrm>
                <a:off x="2133833" y="2474778"/>
                <a:ext cx="652064" cy="326985"/>
              </a:xfrm>
              <a:prstGeom prst="rightArrow">
                <a:avLst>
                  <a:gd name="adj1" fmla="val 26200"/>
                  <a:gd name="adj2" fmla="val 97599"/>
                </a:avLst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箭號: 向右 32">
                <a:extLst>
                  <a:ext uri="{FF2B5EF4-FFF2-40B4-BE49-F238E27FC236}">
                    <a16:creationId xmlns:a16="http://schemas.microsoft.com/office/drawing/2014/main" id="{19E65649-25E2-7D93-952D-B98D41AFBB04}"/>
                  </a:ext>
                </a:extLst>
              </p:cNvPr>
              <p:cNvSpPr/>
              <p:nvPr/>
            </p:nvSpPr>
            <p:spPr>
              <a:xfrm>
                <a:off x="1061514" y="2471387"/>
                <a:ext cx="652064" cy="326985"/>
              </a:xfrm>
              <a:prstGeom prst="rightArrow">
                <a:avLst>
                  <a:gd name="adj1" fmla="val 26200"/>
                  <a:gd name="adj2" fmla="val 97599"/>
                </a:avLst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箭號: 向右 33">
                <a:extLst>
                  <a:ext uri="{FF2B5EF4-FFF2-40B4-BE49-F238E27FC236}">
                    <a16:creationId xmlns:a16="http://schemas.microsoft.com/office/drawing/2014/main" id="{BC44211E-34B0-0CE8-8F7C-F7505651000D}"/>
                  </a:ext>
                </a:extLst>
              </p:cNvPr>
              <p:cNvSpPr/>
              <p:nvPr/>
            </p:nvSpPr>
            <p:spPr>
              <a:xfrm>
                <a:off x="4435070" y="2471387"/>
                <a:ext cx="652064" cy="326985"/>
              </a:xfrm>
              <a:prstGeom prst="rightArrow">
                <a:avLst>
                  <a:gd name="adj1" fmla="val 26200"/>
                  <a:gd name="adj2" fmla="val 97599"/>
                </a:avLst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箭號: 向右 34">
                <a:extLst>
                  <a:ext uri="{FF2B5EF4-FFF2-40B4-BE49-F238E27FC236}">
                    <a16:creationId xmlns:a16="http://schemas.microsoft.com/office/drawing/2014/main" id="{70F7C80D-C799-F8DF-48EC-20EB69556B11}"/>
                  </a:ext>
                </a:extLst>
              </p:cNvPr>
              <p:cNvSpPr/>
              <p:nvPr/>
            </p:nvSpPr>
            <p:spPr>
              <a:xfrm>
                <a:off x="3362751" y="2471387"/>
                <a:ext cx="652064" cy="326985"/>
              </a:xfrm>
              <a:prstGeom prst="rightArrow">
                <a:avLst>
                  <a:gd name="adj1" fmla="val 26200"/>
                  <a:gd name="adj2" fmla="val 97599"/>
                </a:avLst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6449FF0D-0E19-DF29-58E8-9BBF7D4C9089}"/>
              </a:ext>
            </a:extLst>
          </p:cNvPr>
          <p:cNvGrpSpPr/>
          <p:nvPr/>
        </p:nvGrpSpPr>
        <p:grpSpPr>
          <a:xfrm>
            <a:off x="6319570" y="2214059"/>
            <a:ext cx="6064630" cy="1273672"/>
            <a:chOff x="6358531" y="2445509"/>
            <a:chExt cx="5925288" cy="1273672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6A3B3623-4995-23E8-F65C-AD64622E0685}"/>
                </a:ext>
              </a:extLst>
            </p:cNvPr>
            <p:cNvGrpSpPr/>
            <p:nvPr/>
          </p:nvGrpSpPr>
          <p:grpSpPr>
            <a:xfrm>
              <a:off x="6358531" y="2445509"/>
              <a:ext cx="5676198" cy="1030683"/>
              <a:chOff x="6358531" y="2445509"/>
              <a:chExt cx="5676198" cy="1030683"/>
            </a:xfrm>
          </p:grpSpPr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3ACFBC7B-DDA8-A64A-5EA8-157B650FCC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62507" b="13406"/>
              <a:stretch/>
            </p:blipFill>
            <p:spPr>
              <a:xfrm>
                <a:off x="6358531" y="2445509"/>
                <a:ext cx="5676197" cy="558296"/>
              </a:xfrm>
              <a:prstGeom prst="rect">
                <a:avLst/>
              </a:prstGeom>
            </p:spPr>
          </p:pic>
          <p:pic>
            <p:nvPicPr>
              <p:cNvPr id="42" name="圖片 41">
                <a:extLst>
                  <a:ext uri="{FF2B5EF4-FFF2-40B4-BE49-F238E27FC236}">
                    <a16:creationId xmlns:a16="http://schemas.microsoft.com/office/drawing/2014/main" id="{499EDC8D-477B-B8E6-13BA-1C82AB2AAC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-1" r="60638" b="-11650"/>
              <a:stretch/>
            </p:blipFill>
            <p:spPr>
              <a:xfrm>
                <a:off x="6400351" y="2930663"/>
                <a:ext cx="5634378" cy="545529"/>
              </a:xfrm>
              <a:prstGeom prst="rect">
                <a:avLst/>
              </a:prstGeom>
            </p:spPr>
          </p:pic>
        </p:grpSp>
        <p:sp>
          <p:nvSpPr>
            <p:cNvPr id="40" name="文本框 18">
              <a:extLst>
                <a:ext uri="{FF2B5EF4-FFF2-40B4-BE49-F238E27FC236}">
                  <a16:creationId xmlns:a16="http://schemas.microsoft.com/office/drawing/2014/main" id="{79E3E037-7F34-E2A3-F89E-AE9EA9241DA9}"/>
                </a:ext>
              </a:extLst>
            </p:cNvPr>
            <p:cNvSpPr txBox="1"/>
            <p:nvPr/>
          </p:nvSpPr>
          <p:spPr>
            <a:xfrm>
              <a:off x="9433939" y="3379152"/>
              <a:ext cx="2849880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請求</a:t>
              </a:r>
              <a:r>
                <a:rPr lang="en-US" altLang="zh-TW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API</a:t>
              </a: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獲得</a:t>
              </a:r>
              <a:r>
                <a:rPr lang="en-US" altLang="zh-TW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JSON</a:t>
              </a: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格式資料</a:t>
              </a:r>
              <a:endPara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2E957502-7316-5155-A561-6A604CD49C21}"/>
              </a:ext>
            </a:extLst>
          </p:cNvPr>
          <p:cNvSpPr/>
          <p:nvPr/>
        </p:nvSpPr>
        <p:spPr>
          <a:xfrm>
            <a:off x="2328382" y="559400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天氣預報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189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2E957502-7316-5155-A561-6A604CD49C21}"/>
              </a:ext>
            </a:extLst>
          </p:cNvPr>
          <p:cNvSpPr/>
          <p:nvPr/>
        </p:nvSpPr>
        <p:spPr>
          <a:xfrm>
            <a:off x="2328382" y="559400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天氣預報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3112020-6F37-C6AD-1D56-D8D8876E81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12477" y="0"/>
            <a:ext cx="4639237" cy="19576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CC18913-D388-6877-F21D-972548022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84" y="2424619"/>
            <a:ext cx="7522722" cy="423153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08B6F87-B6B4-D2B6-FE5F-DE7649850FA0}"/>
              </a:ext>
            </a:extLst>
          </p:cNvPr>
          <p:cNvSpPr/>
          <p:nvPr/>
        </p:nvSpPr>
        <p:spPr>
          <a:xfrm>
            <a:off x="494485" y="1634526"/>
            <a:ext cx="510408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已有的天氣資訊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天氣敘述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溫度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濕度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最高溫度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+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時間段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最低溫度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+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時間段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2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預計新增</a:t>
            </a:r>
            <a:endParaRPr lang="en-US" altLang="zh-TW" sz="2800" dirty="0">
              <a:solidFill>
                <a:schemeClr val="bg2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體感溫度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風速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52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E318C82-CB55-B73F-D314-3F26CA129D2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8077" y="-87734"/>
            <a:ext cx="5203923" cy="232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2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522FFF24-7559-F1B7-20F9-F1ECBABF3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6400" y="0"/>
            <a:ext cx="5205600" cy="207367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818EC30-9408-1077-9CE2-22BE4AD1AD34}"/>
              </a:ext>
            </a:extLst>
          </p:cNvPr>
          <p:cNvSpPr/>
          <p:nvPr/>
        </p:nvSpPr>
        <p:spPr>
          <a:xfrm>
            <a:off x="2367292" y="584776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類別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823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522FFF24-7559-F1B7-20F9-F1ECBABF3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6400" y="0"/>
            <a:ext cx="5205600" cy="207367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A280472-D3D4-9806-AF9F-22B6495D89E7}"/>
              </a:ext>
            </a:extLst>
          </p:cNvPr>
          <p:cNvSpPr/>
          <p:nvPr/>
        </p:nvSpPr>
        <p:spPr>
          <a:xfrm>
            <a:off x="2367292" y="584776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顏色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840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6A32E2B-179B-1FAC-AC28-967145A47A8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6400" y="0"/>
            <a:ext cx="5205600" cy="21991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19F2B73-B6A1-BE8B-64D3-740198BFCE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3" t="14646" r="7580" b="25474"/>
          <a:stretch/>
        </p:blipFill>
        <p:spPr>
          <a:xfrm>
            <a:off x="2281108" y="1909362"/>
            <a:ext cx="7106254" cy="4360374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585B1F7E-2CD5-93B1-44B7-96FE2E4F185E}"/>
              </a:ext>
            </a:extLst>
          </p:cNvPr>
          <p:cNvGrpSpPr/>
          <p:nvPr/>
        </p:nvGrpSpPr>
        <p:grpSpPr>
          <a:xfrm>
            <a:off x="202655" y="1331566"/>
            <a:ext cx="3542494" cy="3580902"/>
            <a:chOff x="202655" y="1331566"/>
            <a:chExt cx="3542494" cy="358090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DD4EED90-A37C-6457-9E25-F19F8CD1C6AC}"/>
                </a:ext>
              </a:extLst>
            </p:cNvPr>
            <p:cNvGrpSpPr/>
            <p:nvPr/>
          </p:nvGrpSpPr>
          <p:grpSpPr>
            <a:xfrm>
              <a:off x="202655" y="1331566"/>
              <a:ext cx="3190673" cy="3388033"/>
              <a:chOff x="115106" y="1295199"/>
              <a:chExt cx="3190673" cy="3388033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8DD6B91B-4CB5-509B-FDE7-4E26915D4C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89" t="26420" r="15344"/>
              <a:stretch/>
            </p:blipFill>
            <p:spPr>
              <a:xfrm>
                <a:off x="115106" y="1295199"/>
                <a:ext cx="2775093" cy="199697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C00000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cxnSp>
            <p:nvCxnSpPr>
              <p:cNvPr id="13" name="接點: 肘形 12">
                <a:extLst>
                  <a:ext uri="{FF2B5EF4-FFF2-40B4-BE49-F238E27FC236}">
                    <a16:creationId xmlns:a16="http://schemas.microsoft.com/office/drawing/2014/main" id="{C434791F-7481-58CD-431B-AE9CE8610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2652" y="3292176"/>
                <a:ext cx="1803127" cy="1391056"/>
              </a:xfrm>
              <a:prstGeom prst="bentConnector3">
                <a:avLst>
                  <a:gd name="adj1" fmla="val 367"/>
                </a:avLst>
              </a:prstGeom>
              <a:ln w="5715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FB50CFF-7E09-5D21-739D-61D39DD68A3C}"/>
                </a:ext>
              </a:extLst>
            </p:cNvPr>
            <p:cNvSpPr/>
            <p:nvPr/>
          </p:nvSpPr>
          <p:spPr>
            <a:xfrm>
              <a:off x="3317132" y="4464996"/>
              <a:ext cx="428017" cy="44747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866D6A6B-8D69-B479-8FA9-21534F1E6DD2}"/>
              </a:ext>
            </a:extLst>
          </p:cNvPr>
          <p:cNvGrpSpPr/>
          <p:nvPr/>
        </p:nvGrpSpPr>
        <p:grpSpPr>
          <a:xfrm>
            <a:off x="3580192" y="277200"/>
            <a:ext cx="3454896" cy="2623066"/>
            <a:chOff x="-4664006" y="461060"/>
            <a:chExt cx="3454896" cy="2623066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A7EC2E2D-646C-4A39-4698-C579050A6ECB}"/>
                </a:ext>
              </a:extLst>
            </p:cNvPr>
            <p:cNvGrpSpPr/>
            <p:nvPr/>
          </p:nvGrpSpPr>
          <p:grpSpPr>
            <a:xfrm>
              <a:off x="-4664006" y="461060"/>
              <a:ext cx="3239326" cy="2141360"/>
              <a:chOff x="-4751555" y="424693"/>
              <a:chExt cx="3239326" cy="2141360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BB059780-87B3-9B31-6ED9-A60DF64A71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89" t="26420" r="15344"/>
              <a:stretch/>
            </p:blipFill>
            <p:spPr>
              <a:xfrm>
                <a:off x="-4751555" y="424693"/>
                <a:ext cx="2775093" cy="199697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C00000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cxnSp>
            <p:nvCxnSpPr>
              <p:cNvPr id="24" name="接點: 肘形 23">
                <a:extLst>
                  <a:ext uri="{FF2B5EF4-FFF2-40B4-BE49-F238E27FC236}">
                    <a16:creationId xmlns:a16="http://schemas.microsoft.com/office/drawing/2014/main" id="{3720FA65-1CFB-46E1-DEA1-FE980B27DA5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-2278707" y="1799575"/>
                <a:ext cx="1108061" cy="424895"/>
              </a:xfrm>
              <a:prstGeom prst="bentConnector3">
                <a:avLst>
                  <a:gd name="adj1" fmla="val -5308"/>
                </a:avLst>
              </a:prstGeom>
              <a:ln w="5715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F5C31DD2-F134-E096-5C7F-7267270087A0}"/>
                </a:ext>
              </a:extLst>
            </p:cNvPr>
            <p:cNvSpPr/>
            <p:nvPr/>
          </p:nvSpPr>
          <p:spPr>
            <a:xfrm>
              <a:off x="-1637127" y="2636654"/>
              <a:ext cx="428017" cy="44747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697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F53DEA10-1C80-33BD-9D28-BC8101FD3B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503" y="598803"/>
            <a:ext cx="10620146" cy="584570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B3055A1-C7B9-3F18-0EFC-2AFA02E7E0D6}"/>
              </a:ext>
            </a:extLst>
          </p:cNvPr>
          <p:cNvSpPr/>
          <p:nvPr/>
        </p:nvSpPr>
        <p:spPr>
          <a:xfrm>
            <a:off x="2367292" y="584776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軟體架構圖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302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0B3055A1-C7B9-3F18-0EFC-2AFA02E7E0D6}"/>
              </a:ext>
            </a:extLst>
          </p:cNvPr>
          <p:cNvSpPr/>
          <p:nvPr/>
        </p:nvSpPr>
        <p:spPr>
          <a:xfrm>
            <a:off x="2367292" y="584776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ER-Model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2E3881A-AFFE-C314-1DB7-33CD577A5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93" y="1096248"/>
            <a:ext cx="9227495" cy="561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2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437B110-D40B-4DE7-C4A8-898C13A7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85590" y="2220927"/>
            <a:ext cx="245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進度</a:t>
            </a:r>
            <a:endParaRPr lang="zh-CN" altLang="en-US" sz="36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85590" y="3078748"/>
            <a:ext cx="510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往後的進度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3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166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354092B-D3AA-4958-80DD-B336A6C12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94F96DAC-7FFF-4C0F-A730-47ED98B9C4FE}"/>
              </a:ext>
            </a:extLst>
          </p:cNvPr>
          <p:cNvSpPr/>
          <p:nvPr/>
        </p:nvSpPr>
        <p:spPr>
          <a:xfrm>
            <a:off x="3378641" y="711642"/>
            <a:ext cx="5434716" cy="54347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7DB3855D-4E37-4105-8AD8-248CDDA95B6B}"/>
              </a:ext>
            </a:extLst>
          </p:cNvPr>
          <p:cNvSpPr/>
          <p:nvPr/>
        </p:nvSpPr>
        <p:spPr>
          <a:xfrm>
            <a:off x="4124877" y="2771095"/>
            <a:ext cx="3942243" cy="131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7000" dirty="0">
                <a:solidFill>
                  <a:schemeClr val="bg2">
                    <a:lumMod val="2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+mn-lt"/>
              </a:rPr>
              <a:t>THANKS</a:t>
            </a:r>
            <a:endParaRPr lang="zh-CN" altLang="en-US" sz="7000" dirty="0">
              <a:solidFill>
                <a:schemeClr val="bg2">
                  <a:lumMod val="25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55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6">
            <a:extLst>
              <a:ext uri="{FF2B5EF4-FFF2-40B4-BE49-F238E27FC236}">
                <a16:creationId xmlns:a16="http://schemas.microsoft.com/office/drawing/2014/main" id="{B47E4275-5E09-47E6-55F4-D9EE52E32A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4F1D8ED2-7231-A43E-CEB0-D226552D92F2}"/>
              </a:ext>
            </a:extLst>
          </p:cNvPr>
          <p:cNvGrpSpPr/>
          <p:nvPr/>
        </p:nvGrpSpPr>
        <p:grpSpPr>
          <a:xfrm>
            <a:off x="825502" y="561115"/>
            <a:ext cx="6348380" cy="1157625"/>
            <a:chOff x="825503" y="561115"/>
            <a:chExt cx="3573175" cy="1240068"/>
          </a:xfrm>
        </p:grpSpPr>
        <p:sp>
          <p:nvSpPr>
  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1831C9F2-F441-425F-877D-67F12DCCB345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1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5" name="Rectangle 70">
              <a:extLst>
                <a:ext uri="{FF2B5EF4-FFF2-40B4-BE49-F238E27FC236}">
                  <a16:creationId xmlns:a16="http://schemas.microsoft.com/office/drawing/2014/main" id="{714ABC5B-D190-4270-9F7A-18AD1D954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6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研究動機與目的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B0FB23FD-27E9-C936-BABD-1A879C4C4BC5}"/>
              </a:ext>
            </a:extLst>
          </p:cNvPr>
          <p:cNvSpPr/>
          <p:nvPr/>
        </p:nvSpPr>
        <p:spPr>
          <a:xfrm>
            <a:off x="9410007" y="241069"/>
            <a:ext cx="2394339" cy="61782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目</a:t>
            </a:r>
            <a:endParaRPr lang="en-US" altLang="zh-TW" sz="7000" b="1" dirty="0">
              <a:solidFill>
                <a:schemeClr val="tx1">
                  <a:lumMod val="85000"/>
                  <a:lumOff val="1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algn="ctr"/>
            <a:r>
              <a:rPr lang="zh-TW" altLang="en-US" sz="7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錄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903C8F2-B679-5B08-6AA5-7A5BC227F36E}"/>
              </a:ext>
            </a:extLst>
          </p:cNvPr>
          <p:cNvGrpSpPr/>
          <p:nvPr/>
        </p:nvGrpSpPr>
        <p:grpSpPr>
          <a:xfrm>
            <a:off x="825502" y="1918954"/>
            <a:ext cx="6348381" cy="1157625"/>
            <a:chOff x="825503" y="561115"/>
            <a:chExt cx="3573176" cy="1240068"/>
          </a:xfrm>
        </p:grpSpPr>
        <p:sp>
          <p:nvSpPr>
            <p:cNvPr id="20" name="矩形 19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7B194CA2-D44C-C2C5-E056-77A0C2F283A5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2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21" name="Rectangle 70">
              <a:extLst>
                <a:ext uri="{FF2B5EF4-FFF2-40B4-BE49-F238E27FC236}">
                  <a16:creationId xmlns:a16="http://schemas.microsoft.com/office/drawing/2014/main" id="{88D4F1D1-0ECB-2DE1-A6D5-FE87BD5BF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71789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研究方法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B3DFA64-4B35-1DA7-9439-898448BB5F84}"/>
              </a:ext>
            </a:extLst>
          </p:cNvPr>
          <p:cNvGrpSpPr/>
          <p:nvPr/>
        </p:nvGrpSpPr>
        <p:grpSpPr>
          <a:xfrm>
            <a:off x="825502" y="3229090"/>
            <a:ext cx="6348381" cy="1157625"/>
            <a:chOff x="825503" y="561115"/>
            <a:chExt cx="3573176" cy="1240068"/>
          </a:xfrm>
        </p:grpSpPr>
        <p:sp>
          <p:nvSpPr>
            <p:cNvPr id="23" name="矩形 2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71FB846D-4293-9336-A981-D1F15FEFF01C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3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24" name="Rectangle 70">
              <a:extLst>
                <a:ext uri="{FF2B5EF4-FFF2-40B4-BE49-F238E27FC236}">
                  <a16:creationId xmlns:a16="http://schemas.microsoft.com/office/drawing/2014/main" id="{1E1B8578-168B-FFB4-63EB-AAADB2021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目前進度流程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56CF399-68F4-EE66-2C39-9D59A7C52ED3}"/>
              </a:ext>
            </a:extLst>
          </p:cNvPr>
          <p:cNvGrpSpPr/>
          <p:nvPr/>
        </p:nvGrpSpPr>
        <p:grpSpPr>
          <a:xfrm>
            <a:off x="825502" y="4537558"/>
            <a:ext cx="6348381" cy="1157625"/>
            <a:chOff x="825503" y="561115"/>
            <a:chExt cx="3573176" cy="1240068"/>
          </a:xfrm>
        </p:grpSpPr>
        <p:sp>
          <p:nvSpPr>
            <p:cNvPr id="13" name="矩形 1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80D4F0B6-6E15-68B5-B9A4-2E9AA054BF30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4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14" name="Rectangle 70">
              <a:extLst>
                <a:ext uri="{FF2B5EF4-FFF2-40B4-BE49-F238E27FC236}">
                  <a16:creationId xmlns:a16="http://schemas.microsoft.com/office/drawing/2014/main" id="{6A280DC0-FA07-6FA7-8D45-41FDD9B12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總結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64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>
            <a:extLst>
              <a:ext uri="{FF2B5EF4-FFF2-40B4-BE49-F238E27FC236}">
                <a16:creationId xmlns:a16="http://schemas.microsoft.com/office/drawing/2014/main" id="{B9949EED-E977-95B4-AEC2-AD4AFEE79E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85590" y="2220927"/>
            <a:ext cx="245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6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85590" y="3078748"/>
            <a:ext cx="5104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1.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訂定這個專題主旨的想法理由及動機</a:t>
            </a:r>
            <a:b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</a:b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2.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主題的分類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1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799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6">
            <a:extLst>
              <a:ext uri="{FF2B5EF4-FFF2-40B4-BE49-F238E27FC236}">
                <a16:creationId xmlns:a16="http://schemas.microsoft.com/office/drawing/2014/main" id="{9CB206FE-38BA-2210-44D8-465F1D8143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右箭头 34">
            <a:extLst>
              <a:ext uri="{FF2B5EF4-FFF2-40B4-BE49-F238E27FC236}">
                <a16:creationId xmlns:a16="http://schemas.microsoft.com/office/drawing/2014/main" id="{EA2B760E-7821-406C-8640-FD90D97B19DC}"/>
              </a:ext>
            </a:extLst>
          </p:cNvPr>
          <p:cNvSpPr/>
          <p:nvPr/>
        </p:nvSpPr>
        <p:spPr>
          <a:xfrm rot="21584426">
            <a:off x="493605" y="2777284"/>
            <a:ext cx="11610031" cy="672944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000" kern="0" dirty="0">
              <a:solidFill>
                <a:sysClr val="window" lastClr="FFFFFF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D9A0E09-F4EB-439A-BBE3-E65F8A9F85B3}"/>
              </a:ext>
            </a:extLst>
          </p:cNvPr>
          <p:cNvGrpSpPr/>
          <p:nvPr/>
        </p:nvGrpSpPr>
        <p:grpSpPr>
          <a:xfrm>
            <a:off x="414144" y="3939702"/>
            <a:ext cx="2574380" cy="792589"/>
            <a:chOff x="986809" y="4560271"/>
            <a:chExt cx="2574380" cy="792589"/>
          </a:xfrm>
        </p:grpSpPr>
        <p:sp>
          <p:nvSpPr>
            <p:cNvPr id="18" name="TextBox 91">
              <a:extLst>
                <a:ext uri="{FF2B5EF4-FFF2-40B4-BE49-F238E27FC236}">
                  <a16:creationId xmlns:a16="http://schemas.microsoft.com/office/drawing/2014/main" id="{B2F61D8A-E8D4-4C73-A8CE-1A1C49546107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查詢天氣預報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235ECD-47CC-4EAB-A894-86CADC1B019F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319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冷或熱，下雨機率等。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6" name="文本框 3">
            <a:extLst>
              <a:ext uri="{FF2B5EF4-FFF2-40B4-BE49-F238E27FC236}">
                <a16:creationId xmlns:a16="http://schemas.microsoft.com/office/drawing/2014/main" id="{26EF7887-FFAD-C91C-70F0-81FD3690A8D7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B4B7776-BF3A-36A5-C49B-79F0AB181711}"/>
              </a:ext>
            </a:extLst>
          </p:cNvPr>
          <p:cNvGrpSpPr/>
          <p:nvPr/>
        </p:nvGrpSpPr>
        <p:grpSpPr>
          <a:xfrm>
            <a:off x="3010706" y="1084562"/>
            <a:ext cx="3378200" cy="2861495"/>
            <a:chOff x="3010706" y="1084562"/>
            <a:chExt cx="3378200" cy="2861495"/>
          </a:xfrm>
        </p:grpSpPr>
        <p:pic>
          <p:nvPicPr>
            <p:cNvPr id="60" name="圖形 59" descr="想法泡泡 以實心填滿">
              <a:extLst>
                <a:ext uri="{FF2B5EF4-FFF2-40B4-BE49-F238E27FC236}">
                  <a16:creationId xmlns:a16="http://schemas.microsoft.com/office/drawing/2014/main" id="{8FF8C582-1E64-9665-A2AE-999CC6B9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0706" y="1084562"/>
              <a:ext cx="3378200" cy="2861495"/>
            </a:xfrm>
            <a:prstGeom prst="rect">
              <a:avLst/>
            </a:prstGeom>
          </p:spPr>
        </p:pic>
        <p:pic>
          <p:nvPicPr>
            <p:cNvPr id="50" name="圖形 49" descr="雙臂交叉的男子">
              <a:extLst>
                <a:ext uri="{FF2B5EF4-FFF2-40B4-BE49-F238E27FC236}">
                  <a16:creationId xmlns:a16="http://schemas.microsoft.com/office/drawing/2014/main" id="{E7D69BA2-9D44-4FDE-936E-BD08289DB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99806" y="1920533"/>
              <a:ext cx="836470" cy="811313"/>
            </a:xfrm>
            <a:prstGeom prst="rect">
              <a:avLst/>
            </a:prstGeom>
          </p:spPr>
        </p:pic>
        <p:pic>
          <p:nvPicPr>
            <p:cNvPr id="52" name="圖形 51" descr="拿著控制器的男子">
              <a:extLst>
                <a:ext uri="{FF2B5EF4-FFF2-40B4-BE49-F238E27FC236}">
                  <a16:creationId xmlns:a16="http://schemas.microsoft.com/office/drawing/2014/main" id="{F898D1BF-44B9-B23C-3350-E26AF061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43204" y="1735588"/>
              <a:ext cx="768255" cy="779721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CA0CE7-D64B-7E4A-9788-5CB3D7B6A1CE}"/>
              </a:ext>
            </a:extLst>
          </p:cNvPr>
          <p:cNvGrpSpPr/>
          <p:nvPr/>
        </p:nvGrpSpPr>
        <p:grpSpPr>
          <a:xfrm>
            <a:off x="663466" y="1096340"/>
            <a:ext cx="2128877" cy="2639881"/>
            <a:chOff x="646216" y="1084562"/>
            <a:chExt cx="2128877" cy="2639881"/>
          </a:xfrm>
        </p:grpSpPr>
        <p:pic>
          <p:nvPicPr>
            <p:cNvPr id="15" name="圖形 14" descr="智慧型手機 以實心填滿">
              <a:extLst>
                <a:ext uri="{FF2B5EF4-FFF2-40B4-BE49-F238E27FC236}">
                  <a16:creationId xmlns:a16="http://schemas.microsoft.com/office/drawing/2014/main" id="{EF54E6DC-7158-EE03-D15F-F1491CC7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7409" y="2576737"/>
              <a:ext cx="1147706" cy="1147706"/>
            </a:xfrm>
            <a:prstGeom prst="rect">
              <a:avLst/>
            </a:prstGeom>
          </p:spPr>
        </p:pic>
        <p:pic>
          <p:nvPicPr>
            <p:cNvPr id="28" name="圖形 27" descr="太陽 以實心填滿">
              <a:extLst>
                <a:ext uri="{FF2B5EF4-FFF2-40B4-BE49-F238E27FC236}">
                  <a16:creationId xmlns:a16="http://schemas.microsoft.com/office/drawing/2014/main" id="{822336A0-3675-7338-250C-A16A36254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97380" y="1793737"/>
              <a:ext cx="877713" cy="87771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93E72BC-F239-A755-3B25-64090B586A62}"/>
                </a:ext>
              </a:extLst>
            </p:cNvPr>
            <p:cNvGrpSpPr/>
            <p:nvPr/>
          </p:nvGrpSpPr>
          <p:grpSpPr>
            <a:xfrm>
              <a:off x="646216" y="1772607"/>
              <a:ext cx="682758" cy="786788"/>
              <a:chOff x="850842" y="1650035"/>
              <a:chExt cx="802774" cy="92509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0" name="圖形 29" descr="水 以實心填滿">
                <a:extLst>
                  <a:ext uri="{FF2B5EF4-FFF2-40B4-BE49-F238E27FC236}">
                    <a16:creationId xmlns:a16="http://schemas.microsoft.com/office/drawing/2014/main" id="{4FEA4D56-B76F-818A-ACA4-A1A3333D6ABD}"/>
                  </a:ext>
                </a:extLst>
              </p:cNvPr>
              <p:cNvSpPr/>
              <p:nvPr/>
            </p:nvSpPr>
            <p:spPr>
              <a:xfrm>
                <a:off x="894319" y="217722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1" name="圖形 30" descr="水 以實心填滿">
                <a:extLst>
                  <a:ext uri="{FF2B5EF4-FFF2-40B4-BE49-F238E27FC236}">
                    <a16:creationId xmlns:a16="http://schemas.microsoft.com/office/drawing/2014/main" id="{3BB8BBB2-FE7D-9FC7-771D-32C37E6322B4}"/>
                  </a:ext>
                </a:extLst>
              </p:cNvPr>
              <p:cNvSpPr/>
              <p:nvPr/>
            </p:nvSpPr>
            <p:spPr>
              <a:xfrm>
                <a:off x="1091441" y="2314500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2" name="圖形 31" descr="水 以實心填滿">
                <a:extLst>
                  <a:ext uri="{FF2B5EF4-FFF2-40B4-BE49-F238E27FC236}">
                    <a16:creationId xmlns:a16="http://schemas.microsoft.com/office/drawing/2014/main" id="{24520C90-3C66-E5B4-6CF3-724B0B05F132}"/>
                  </a:ext>
                </a:extLst>
              </p:cNvPr>
              <p:cNvSpPr/>
              <p:nvPr/>
            </p:nvSpPr>
            <p:spPr>
              <a:xfrm>
                <a:off x="1280289" y="214945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3" name="圖形 32" descr="水 以實心填滿">
                <a:extLst>
                  <a:ext uri="{FF2B5EF4-FFF2-40B4-BE49-F238E27FC236}">
                    <a16:creationId xmlns:a16="http://schemas.microsoft.com/office/drawing/2014/main" id="{7DC8487F-A701-89ED-3DC2-8F1CF6D44859}"/>
                  </a:ext>
                </a:extLst>
              </p:cNvPr>
              <p:cNvSpPr/>
              <p:nvPr/>
            </p:nvSpPr>
            <p:spPr>
              <a:xfrm>
                <a:off x="1473628" y="2327717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39" name="圖形 16" descr="雲朵 以實心填滿">
                <a:extLst>
                  <a:ext uri="{FF2B5EF4-FFF2-40B4-BE49-F238E27FC236}">
                    <a16:creationId xmlns:a16="http://schemas.microsoft.com/office/drawing/2014/main" id="{350B52B6-F37E-CD7F-F104-825415E5BD9C}"/>
                  </a:ext>
                </a:extLst>
              </p:cNvPr>
              <p:cNvSpPr/>
              <p:nvPr/>
            </p:nvSpPr>
            <p:spPr>
              <a:xfrm>
                <a:off x="850842" y="1650035"/>
                <a:ext cx="802774" cy="457059"/>
              </a:xfrm>
              <a:custGeom>
                <a:avLst/>
                <a:gdLst>
                  <a:gd name="connsiteX0" fmla="*/ 689427 w 802774"/>
                  <a:gd name="connsiteY0" fmla="*/ 227507 h 457059"/>
                  <a:gd name="connsiteX1" fmla="*/ 679902 w 802774"/>
                  <a:gd name="connsiteY1" fmla="*/ 227507 h 457059"/>
                  <a:gd name="connsiteX2" fmla="*/ 679902 w 802774"/>
                  <a:gd name="connsiteY2" fmla="*/ 227507 h 457059"/>
                  <a:gd name="connsiteX3" fmla="*/ 619895 w 802774"/>
                  <a:gd name="connsiteY3" fmla="*/ 111302 h 457059"/>
                  <a:gd name="connsiteX4" fmla="*/ 489403 w 802774"/>
                  <a:gd name="connsiteY4" fmla="*/ 93204 h 457059"/>
                  <a:gd name="connsiteX5" fmla="*/ 296998 w 802774"/>
                  <a:gd name="connsiteY5" fmla="*/ 4622 h 457059"/>
                  <a:gd name="connsiteX6" fmla="*/ 165552 w 802774"/>
                  <a:gd name="connsiteY6" fmla="*/ 170357 h 457059"/>
                  <a:gd name="connsiteX7" fmla="*/ 165552 w 802774"/>
                  <a:gd name="connsiteY7" fmla="*/ 172262 h 457059"/>
                  <a:gd name="connsiteX8" fmla="*/ 28392 w 802774"/>
                  <a:gd name="connsiteY8" fmla="*/ 227507 h 457059"/>
                  <a:gd name="connsiteX9" fmla="*/ 13152 w 802774"/>
                  <a:gd name="connsiteY9" fmla="*/ 374192 h 457059"/>
                  <a:gd name="connsiteX10" fmla="*/ 136025 w 802774"/>
                  <a:gd name="connsiteY10" fmla="*/ 456107 h 457059"/>
                  <a:gd name="connsiteX11" fmla="*/ 136025 w 802774"/>
                  <a:gd name="connsiteY11" fmla="*/ 457059 h 457059"/>
                  <a:gd name="connsiteX12" fmla="*/ 688475 w 802774"/>
                  <a:gd name="connsiteY12" fmla="*/ 457059 h 457059"/>
                  <a:gd name="connsiteX13" fmla="*/ 802775 w 802774"/>
                  <a:gd name="connsiteY13" fmla="*/ 342759 h 457059"/>
                  <a:gd name="connsiteX14" fmla="*/ 689427 w 802774"/>
                  <a:gd name="connsiteY14" fmla="*/ 227507 h 457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2774" h="457059">
                    <a:moveTo>
                      <a:pt x="689427" y="227507"/>
                    </a:moveTo>
                    <a:cubicBezTo>
                      <a:pt x="686570" y="227507"/>
                      <a:pt x="682760" y="227507"/>
                      <a:pt x="679902" y="227507"/>
                    </a:cubicBezTo>
                    <a:cubicBezTo>
                      <a:pt x="679902" y="227507"/>
                      <a:pt x="679902" y="227507"/>
                      <a:pt x="679902" y="227507"/>
                    </a:cubicBezTo>
                    <a:cubicBezTo>
                      <a:pt x="679902" y="180834"/>
                      <a:pt x="657043" y="137972"/>
                      <a:pt x="619895" y="111302"/>
                    </a:cubicBezTo>
                    <a:cubicBezTo>
                      <a:pt x="581795" y="84632"/>
                      <a:pt x="533218" y="77964"/>
                      <a:pt x="489403" y="93204"/>
                    </a:cubicBezTo>
                    <a:cubicBezTo>
                      <a:pt x="453208" y="22719"/>
                      <a:pt x="373198" y="-13476"/>
                      <a:pt x="296998" y="4622"/>
                    </a:cubicBezTo>
                    <a:cubicBezTo>
                      <a:pt x="220797" y="22719"/>
                      <a:pt x="165552" y="91299"/>
                      <a:pt x="165552" y="170357"/>
                    </a:cubicBezTo>
                    <a:cubicBezTo>
                      <a:pt x="165552" y="170357"/>
                      <a:pt x="165552" y="171309"/>
                      <a:pt x="165552" y="172262"/>
                    </a:cubicBezTo>
                    <a:cubicBezTo>
                      <a:pt x="113165" y="163689"/>
                      <a:pt x="60777" y="185597"/>
                      <a:pt x="28392" y="227507"/>
                    </a:cubicBezTo>
                    <a:cubicBezTo>
                      <a:pt x="-3040" y="270369"/>
                      <a:pt x="-8755" y="326567"/>
                      <a:pt x="13152" y="374192"/>
                    </a:cubicBezTo>
                    <a:cubicBezTo>
                      <a:pt x="36012" y="421817"/>
                      <a:pt x="83637" y="453249"/>
                      <a:pt x="136025" y="456107"/>
                    </a:cubicBezTo>
                    <a:lnTo>
                      <a:pt x="136025" y="457059"/>
                    </a:lnTo>
                    <a:lnTo>
                      <a:pt x="688475" y="457059"/>
                    </a:lnTo>
                    <a:cubicBezTo>
                      <a:pt x="751340" y="457059"/>
                      <a:pt x="802775" y="405624"/>
                      <a:pt x="802775" y="342759"/>
                    </a:cubicBezTo>
                    <a:cubicBezTo>
                      <a:pt x="802775" y="279894"/>
                      <a:pt x="752293" y="227507"/>
                      <a:pt x="689427" y="22750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</p:grpSp>
        <p:pic>
          <p:nvPicPr>
            <p:cNvPr id="58" name="圖形 57" descr="雪花 以實心填滿">
              <a:extLst>
                <a:ext uri="{FF2B5EF4-FFF2-40B4-BE49-F238E27FC236}">
                  <a16:creationId xmlns:a16="http://schemas.microsoft.com/office/drawing/2014/main" id="{14A564A0-7126-1D6E-8C86-3A1A52A3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134" y="1084562"/>
              <a:ext cx="914400" cy="914400"/>
            </a:xfrm>
            <a:prstGeom prst="rect">
              <a:avLst/>
            </a:prstGeom>
          </p:spPr>
        </p:pic>
      </p:grpSp>
      <p:grpSp>
        <p:nvGrpSpPr>
          <p:cNvPr id="61" name="组合 2">
            <a:extLst>
              <a:ext uri="{FF2B5EF4-FFF2-40B4-BE49-F238E27FC236}">
                <a16:creationId xmlns:a16="http://schemas.microsoft.com/office/drawing/2014/main" id="{6CF96662-2244-21E0-9BEB-13DA30DAE259}"/>
              </a:ext>
            </a:extLst>
          </p:cNvPr>
          <p:cNvGrpSpPr/>
          <p:nvPr/>
        </p:nvGrpSpPr>
        <p:grpSpPr>
          <a:xfrm>
            <a:off x="3068930" y="3939702"/>
            <a:ext cx="2574380" cy="792589"/>
            <a:chOff x="986809" y="4560271"/>
            <a:chExt cx="2574380" cy="792589"/>
          </a:xfrm>
        </p:grpSpPr>
        <p:sp>
          <p:nvSpPr>
            <p:cNvPr id="62" name="TextBox 91">
              <a:extLst>
                <a:ext uri="{FF2B5EF4-FFF2-40B4-BE49-F238E27FC236}">
                  <a16:creationId xmlns:a16="http://schemas.microsoft.com/office/drawing/2014/main" id="{45A9FF96-8C88-BBA0-E73C-373599BB9703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氣溫與衣服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63" name="文本框 18">
              <a:extLst>
                <a:ext uri="{FF2B5EF4-FFF2-40B4-BE49-F238E27FC236}">
                  <a16:creationId xmlns:a16="http://schemas.microsoft.com/office/drawing/2014/main" id="{24C04285-2171-9809-CE8F-93032CFB45D8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319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選擇衣物的長或短等。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14F8853-08F6-1034-F061-B869F80548FA}"/>
              </a:ext>
            </a:extLst>
          </p:cNvPr>
          <p:cNvGrpSpPr/>
          <p:nvPr/>
        </p:nvGrpSpPr>
        <p:grpSpPr>
          <a:xfrm>
            <a:off x="6430909" y="1414802"/>
            <a:ext cx="1920610" cy="2201013"/>
            <a:chOff x="6430909" y="1414802"/>
            <a:chExt cx="1920610" cy="2201013"/>
          </a:xfrm>
        </p:grpSpPr>
        <p:pic>
          <p:nvPicPr>
            <p:cNvPr id="65" name="圖形 64" descr="雙臂交叉的男子">
              <a:extLst>
                <a:ext uri="{FF2B5EF4-FFF2-40B4-BE49-F238E27FC236}">
                  <a16:creationId xmlns:a16="http://schemas.microsoft.com/office/drawing/2014/main" id="{EE223127-B939-5839-B002-16F3835D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30909" y="1541904"/>
              <a:ext cx="895563" cy="2012500"/>
            </a:xfrm>
            <a:prstGeom prst="rect">
              <a:avLst/>
            </a:prstGeom>
          </p:spPr>
        </p:pic>
        <p:pic>
          <p:nvPicPr>
            <p:cNvPr id="67" name="圖形 66" descr="穿長袖上衣的男子">
              <a:extLst>
                <a:ext uri="{FF2B5EF4-FFF2-40B4-BE49-F238E27FC236}">
                  <a16:creationId xmlns:a16="http://schemas.microsoft.com/office/drawing/2014/main" id="{0D23A2AE-7D0C-C171-41E9-EE39BADB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552146" y="1414802"/>
              <a:ext cx="799373" cy="2201013"/>
            </a:xfrm>
            <a:prstGeom prst="rect">
              <a:avLst/>
            </a:prstGeom>
          </p:spPr>
        </p:pic>
      </p:grpSp>
      <p:grpSp>
        <p:nvGrpSpPr>
          <p:cNvPr id="68" name="组合 2">
            <a:extLst>
              <a:ext uri="{FF2B5EF4-FFF2-40B4-BE49-F238E27FC236}">
                <a16:creationId xmlns:a16="http://schemas.microsoft.com/office/drawing/2014/main" id="{7D6FED3B-30CA-F543-9119-514A5BAE0A00}"/>
              </a:ext>
            </a:extLst>
          </p:cNvPr>
          <p:cNvGrpSpPr/>
          <p:nvPr/>
        </p:nvGrpSpPr>
        <p:grpSpPr>
          <a:xfrm>
            <a:off x="6039282" y="3861351"/>
            <a:ext cx="2574380" cy="792589"/>
            <a:chOff x="986809" y="4560271"/>
            <a:chExt cx="2574380" cy="792589"/>
          </a:xfrm>
        </p:grpSpPr>
        <p:sp>
          <p:nvSpPr>
            <p:cNvPr id="69" name="TextBox 91">
              <a:extLst>
                <a:ext uri="{FF2B5EF4-FFF2-40B4-BE49-F238E27FC236}">
                  <a16:creationId xmlns:a16="http://schemas.microsoft.com/office/drawing/2014/main" id="{B4B6A5A6-87F6-A407-C954-2528D3823846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搭配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70" name="文本框 18">
              <a:extLst>
                <a:ext uri="{FF2B5EF4-FFF2-40B4-BE49-F238E27FC236}">
                  <a16:creationId xmlns:a16="http://schemas.microsoft.com/office/drawing/2014/main" id="{AF9F0422-3B8B-AB85-3985-022DFEEED59B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319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搭配衣服組合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85F12C9-9675-34FE-17AD-582BB5271C1F}"/>
              </a:ext>
            </a:extLst>
          </p:cNvPr>
          <p:cNvGrpSpPr/>
          <p:nvPr/>
        </p:nvGrpSpPr>
        <p:grpSpPr>
          <a:xfrm>
            <a:off x="9181294" y="1307007"/>
            <a:ext cx="2247012" cy="2248786"/>
            <a:chOff x="9104804" y="1277504"/>
            <a:chExt cx="2247012" cy="2248786"/>
          </a:xfrm>
        </p:grpSpPr>
        <p:sp>
          <p:nvSpPr>
            <p:cNvPr id="5" name="圖形 71" descr="放大鏡 以實心填滿">
              <a:extLst>
                <a:ext uri="{FF2B5EF4-FFF2-40B4-BE49-F238E27FC236}">
                  <a16:creationId xmlns:a16="http://schemas.microsoft.com/office/drawing/2014/main" id="{D01E9286-D77A-3CDD-7EA8-928CE1A9D8D1}"/>
                </a:ext>
              </a:extLst>
            </p:cNvPr>
            <p:cNvSpPr/>
            <p:nvPr/>
          </p:nvSpPr>
          <p:spPr>
            <a:xfrm>
              <a:off x="9104804" y="1277504"/>
              <a:ext cx="2247012" cy="2248786"/>
            </a:xfrm>
            <a:custGeom>
              <a:avLst/>
              <a:gdLst>
                <a:gd name="connsiteX0" fmla="*/ 2189009 w 2247012"/>
                <a:gd name="connsiteY0" fmla="*/ 1907199 h 2248786"/>
                <a:gd name="connsiteX1" fmla="*/ 1833188 w 2247012"/>
                <a:gd name="connsiteY1" fmla="*/ 1551378 h 2248786"/>
                <a:gd name="connsiteX2" fmla="*/ 1656701 w 2247012"/>
                <a:gd name="connsiteY2" fmla="*/ 1497294 h 2248786"/>
                <a:gd name="connsiteX3" fmla="*/ 1531452 w 2247012"/>
                <a:gd name="connsiteY3" fmla="*/ 1372045 h 2248786"/>
                <a:gd name="connsiteX4" fmla="*/ 1707939 w 2247012"/>
                <a:gd name="connsiteY4" fmla="*/ 853970 h 2248786"/>
                <a:gd name="connsiteX5" fmla="*/ 853970 w 2247012"/>
                <a:gd name="connsiteY5" fmla="*/ 0 h 2248786"/>
                <a:gd name="connsiteX6" fmla="*/ 0 w 2247012"/>
                <a:gd name="connsiteY6" fmla="*/ 853970 h 2248786"/>
                <a:gd name="connsiteX7" fmla="*/ 853970 w 2247012"/>
                <a:gd name="connsiteY7" fmla="*/ 1707939 h 2248786"/>
                <a:gd name="connsiteX8" fmla="*/ 1372045 w 2247012"/>
                <a:gd name="connsiteY8" fmla="*/ 1531452 h 2248786"/>
                <a:gd name="connsiteX9" fmla="*/ 1497294 w 2247012"/>
                <a:gd name="connsiteY9" fmla="*/ 1656701 h 2248786"/>
                <a:gd name="connsiteX10" fmla="*/ 1551378 w 2247012"/>
                <a:gd name="connsiteY10" fmla="*/ 1833188 h 2248786"/>
                <a:gd name="connsiteX11" fmla="*/ 1907199 w 2247012"/>
                <a:gd name="connsiteY11" fmla="*/ 2189009 h 2248786"/>
                <a:gd name="connsiteX12" fmla="*/ 2049527 w 2247012"/>
                <a:gd name="connsiteY12" fmla="*/ 2248787 h 2248786"/>
                <a:gd name="connsiteX13" fmla="*/ 2191856 w 2247012"/>
                <a:gd name="connsiteY13" fmla="*/ 2189009 h 2248786"/>
                <a:gd name="connsiteX14" fmla="*/ 2189009 w 2247012"/>
                <a:gd name="connsiteY14" fmla="*/ 1907199 h 2248786"/>
                <a:gd name="connsiteX15" fmla="*/ 851123 w 2247012"/>
                <a:gd name="connsiteY15" fmla="*/ 1534299 h 2248786"/>
                <a:gd name="connsiteX16" fmla="*/ 167947 w 2247012"/>
                <a:gd name="connsiteY16" fmla="*/ 851123 h 2248786"/>
                <a:gd name="connsiteX17" fmla="*/ 851123 w 2247012"/>
                <a:gd name="connsiteY17" fmla="*/ 167947 h 2248786"/>
                <a:gd name="connsiteX18" fmla="*/ 1534299 w 2247012"/>
                <a:gd name="connsiteY18" fmla="*/ 851123 h 2248786"/>
                <a:gd name="connsiteX19" fmla="*/ 851123 w 2247012"/>
                <a:gd name="connsiteY19" fmla="*/ 1534299 h 22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7012" h="2248786">
                  <a:moveTo>
                    <a:pt x="2189009" y="1907199"/>
                  </a:moveTo>
                  <a:lnTo>
                    <a:pt x="1833188" y="1551378"/>
                  </a:lnTo>
                  <a:cubicBezTo>
                    <a:pt x="1784797" y="1502987"/>
                    <a:pt x="1719326" y="1485907"/>
                    <a:pt x="1656701" y="1497294"/>
                  </a:cubicBezTo>
                  <a:lnTo>
                    <a:pt x="1531452" y="1372045"/>
                  </a:lnTo>
                  <a:cubicBezTo>
                    <a:pt x="1642469" y="1229716"/>
                    <a:pt x="1707939" y="1047536"/>
                    <a:pt x="1707939" y="853970"/>
                  </a:cubicBezTo>
                  <a:cubicBezTo>
                    <a:pt x="1707939" y="384286"/>
                    <a:pt x="1323653" y="0"/>
                    <a:pt x="853970" y="0"/>
                  </a:cubicBezTo>
                  <a:cubicBezTo>
                    <a:pt x="384286" y="0"/>
                    <a:pt x="0" y="384286"/>
                    <a:pt x="0" y="853970"/>
                  </a:cubicBezTo>
                  <a:cubicBezTo>
                    <a:pt x="0" y="1323653"/>
                    <a:pt x="384286" y="1707939"/>
                    <a:pt x="853970" y="1707939"/>
                  </a:cubicBezTo>
                  <a:cubicBezTo>
                    <a:pt x="1047536" y="1707939"/>
                    <a:pt x="1226870" y="1642469"/>
                    <a:pt x="1372045" y="1531452"/>
                  </a:cubicBezTo>
                  <a:lnTo>
                    <a:pt x="1497294" y="1656701"/>
                  </a:lnTo>
                  <a:cubicBezTo>
                    <a:pt x="1485907" y="1719326"/>
                    <a:pt x="1502987" y="1784797"/>
                    <a:pt x="1551378" y="1833188"/>
                  </a:cubicBezTo>
                  <a:lnTo>
                    <a:pt x="1907199" y="2189009"/>
                  </a:lnTo>
                  <a:cubicBezTo>
                    <a:pt x="1947051" y="2228861"/>
                    <a:pt x="1998289" y="2248787"/>
                    <a:pt x="2049527" y="2248787"/>
                  </a:cubicBezTo>
                  <a:cubicBezTo>
                    <a:pt x="2100766" y="2248787"/>
                    <a:pt x="2152004" y="2228861"/>
                    <a:pt x="2191856" y="2189009"/>
                  </a:cubicBezTo>
                  <a:cubicBezTo>
                    <a:pt x="2265866" y="2109305"/>
                    <a:pt x="2265866" y="1984056"/>
                    <a:pt x="2189009" y="1907199"/>
                  </a:cubicBezTo>
                  <a:close/>
                  <a:moveTo>
                    <a:pt x="851123" y="1534299"/>
                  </a:moveTo>
                  <a:cubicBezTo>
                    <a:pt x="475376" y="1534299"/>
                    <a:pt x="167947" y="1226870"/>
                    <a:pt x="167947" y="851123"/>
                  </a:cubicBezTo>
                  <a:cubicBezTo>
                    <a:pt x="167947" y="475376"/>
                    <a:pt x="475376" y="167947"/>
                    <a:pt x="851123" y="167947"/>
                  </a:cubicBezTo>
                  <a:cubicBezTo>
                    <a:pt x="1226870" y="167947"/>
                    <a:pt x="1534299" y="475376"/>
                    <a:pt x="1534299" y="851123"/>
                  </a:cubicBezTo>
                  <a:cubicBezTo>
                    <a:pt x="1534299" y="1226870"/>
                    <a:pt x="1226870" y="1534299"/>
                    <a:pt x="851123" y="1534299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" name="圖形 73" descr="襯衫 以實心填滿">
              <a:extLst>
                <a:ext uri="{FF2B5EF4-FFF2-40B4-BE49-F238E27FC236}">
                  <a16:creationId xmlns:a16="http://schemas.microsoft.com/office/drawing/2014/main" id="{F71AAD8D-672D-4D37-8FBB-5F107E7201A7}"/>
                </a:ext>
              </a:extLst>
            </p:cNvPr>
            <p:cNvSpPr/>
            <p:nvPr/>
          </p:nvSpPr>
          <p:spPr>
            <a:xfrm>
              <a:off x="9360514" y="1631118"/>
              <a:ext cx="708501" cy="627134"/>
            </a:xfrm>
            <a:custGeom>
              <a:avLst/>
              <a:gdLst>
                <a:gd name="connsiteX0" fmla="*/ 704108 w 708501"/>
                <a:gd name="connsiteY0" fmla="*/ 165517 h 627134"/>
                <a:gd name="connsiteX1" fmla="*/ 585869 w 708501"/>
                <a:gd name="connsiteY1" fmla="*/ 49708 h 627134"/>
                <a:gd name="connsiteX2" fmla="*/ 574531 w 708501"/>
                <a:gd name="connsiteY2" fmla="*/ 42419 h 627134"/>
                <a:gd name="connsiteX3" fmla="*/ 464391 w 708501"/>
                <a:gd name="connsiteY3" fmla="*/ 1116 h 627134"/>
                <a:gd name="connsiteX4" fmla="*/ 447384 w 708501"/>
                <a:gd name="connsiteY4" fmla="*/ 5165 h 627134"/>
                <a:gd name="connsiteX5" fmla="*/ 354251 w 708501"/>
                <a:gd name="connsiteY5" fmla="*/ 44848 h 627134"/>
                <a:gd name="connsiteX6" fmla="*/ 261117 w 708501"/>
                <a:gd name="connsiteY6" fmla="*/ 5165 h 627134"/>
                <a:gd name="connsiteX7" fmla="*/ 244110 w 708501"/>
                <a:gd name="connsiteY7" fmla="*/ 1116 h 627134"/>
                <a:gd name="connsiteX8" fmla="*/ 133970 w 708501"/>
                <a:gd name="connsiteY8" fmla="*/ 42419 h 627134"/>
                <a:gd name="connsiteX9" fmla="*/ 122632 w 708501"/>
                <a:gd name="connsiteY9" fmla="*/ 49708 h 627134"/>
                <a:gd name="connsiteX10" fmla="*/ 4393 w 708501"/>
                <a:gd name="connsiteY10" fmla="*/ 165517 h 627134"/>
                <a:gd name="connsiteX11" fmla="*/ 6013 w 708501"/>
                <a:gd name="connsiteY11" fmla="*/ 189812 h 627134"/>
                <a:gd name="connsiteX12" fmla="*/ 114533 w 708501"/>
                <a:gd name="connsiteY12" fmla="*/ 271608 h 627134"/>
                <a:gd name="connsiteX13" fmla="*/ 135590 w 708501"/>
                <a:gd name="connsiteY13" fmla="*/ 270798 h 627134"/>
                <a:gd name="connsiteX14" fmla="*/ 176082 w 708501"/>
                <a:gd name="connsiteY14" fmla="*/ 232735 h 627134"/>
                <a:gd name="connsiteX15" fmla="*/ 176082 w 708501"/>
                <a:gd name="connsiteY15" fmla="*/ 627134 h 627134"/>
                <a:gd name="connsiteX16" fmla="*/ 532419 w 708501"/>
                <a:gd name="connsiteY16" fmla="*/ 627134 h 627134"/>
                <a:gd name="connsiteX17" fmla="*/ 532419 w 708501"/>
                <a:gd name="connsiteY17" fmla="*/ 233545 h 627134"/>
                <a:gd name="connsiteX18" fmla="*/ 572911 w 708501"/>
                <a:gd name="connsiteY18" fmla="*/ 271608 h 627134"/>
                <a:gd name="connsiteX19" fmla="*/ 593968 w 708501"/>
                <a:gd name="connsiteY19" fmla="*/ 272418 h 627134"/>
                <a:gd name="connsiteX20" fmla="*/ 702488 w 708501"/>
                <a:gd name="connsiteY20" fmla="*/ 189812 h 627134"/>
                <a:gd name="connsiteX21" fmla="*/ 704108 w 708501"/>
                <a:gd name="connsiteY21" fmla="*/ 165517 h 62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8501" h="627134">
                  <a:moveTo>
                    <a:pt x="704108" y="165517"/>
                  </a:moveTo>
                  <a:lnTo>
                    <a:pt x="585869" y="49708"/>
                  </a:lnTo>
                  <a:cubicBezTo>
                    <a:pt x="582630" y="46468"/>
                    <a:pt x="578580" y="44039"/>
                    <a:pt x="574531" y="42419"/>
                  </a:cubicBezTo>
                  <a:lnTo>
                    <a:pt x="464391" y="1116"/>
                  </a:lnTo>
                  <a:cubicBezTo>
                    <a:pt x="458722" y="-1313"/>
                    <a:pt x="451433" y="306"/>
                    <a:pt x="447384" y="5165"/>
                  </a:cubicBezTo>
                  <a:cubicBezTo>
                    <a:pt x="423898" y="29461"/>
                    <a:pt x="390694" y="44848"/>
                    <a:pt x="354251" y="44848"/>
                  </a:cubicBezTo>
                  <a:cubicBezTo>
                    <a:pt x="317807" y="44848"/>
                    <a:pt x="284603" y="29461"/>
                    <a:pt x="261117" y="5165"/>
                  </a:cubicBezTo>
                  <a:cubicBezTo>
                    <a:pt x="257068" y="306"/>
                    <a:pt x="249779" y="-503"/>
                    <a:pt x="244110" y="1116"/>
                  </a:cubicBezTo>
                  <a:lnTo>
                    <a:pt x="133970" y="42419"/>
                  </a:lnTo>
                  <a:cubicBezTo>
                    <a:pt x="129921" y="44039"/>
                    <a:pt x="125871" y="46468"/>
                    <a:pt x="122632" y="49708"/>
                  </a:cubicBezTo>
                  <a:lnTo>
                    <a:pt x="4393" y="165517"/>
                  </a:lnTo>
                  <a:cubicBezTo>
                    <a:pt x="-2086" y="172806"/>
                    <a:pt x="-1276" y="184144"/>
                    <a:pt x="6013" y="189812"/>
                  </a:cubicBezTo>
                  <a:lnTo>
                    <a:pt x="114533" y="271608"/>
                  </a:lnTo>
                  <a:cubicBezTo>
                    <a:pt x="121012" y="276467"/>
                    <a:pt x="129921" y="276467"/>
                    <a:pt x="135590" y="270798"/>
                  </a:cubicBezTo>
                  <a:lnTo>
                    <a:pt x="176082" y="232735"/>
                  </a:lnTo>
                  <a:lnTo>
                    <a:pt x="176082" y="627134"/>
                  </a:lnTo>
                  <a:lnTo>
                    <a:pt x="532419" y="627134"/>
                  </a:lnTo>
                  <a:lnTo>
                    <a:pt x="532419" y="233545"/>
                  </a:lnTo>
                  <a:lnTo>
                    <a:pt x="572911" y="271608"/>
                  </a:lnTo>
                  <a:cubicBezTo>
                    <a:pt x="578580" y="277277"/>
                    <a:pt x="588299" y="277277"/>
                    <a:pt x="593968" y="272418"/>
                  </a:cubicBezTo>
                  <a:lnTo>
                    <a:pt x="702488" y="189812"/>
                  </a:lnTo>
                  <a:cubicBezTo>
                    <a:pt x="709777" y="184144"/>
                    <a:pt x="710587" y="172806"/>
                    <a:pt x="704108" y="1655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" name="圖形 75" descr="褲子 以實心填滿">
              <a:extLst>
                <a:ext uri="{FF2B5EF4-FFF2-40B4-BE49-F238E27FC236}">
                  <a16:creationId xmlns:a16="http://schemas.microsoft.com/office/drawing/2014/main" id="{B73FC71F-1A6D-9286-7296-E10C207350BA}"/>
                </a:ext>
              </a:extLst>
            </p:cNvPr>
            <p:cNvSpPr/>
            <p:nvPr/>
          </p:nvSpPr>
          <p:spPr>
            <a:xfrm>
              <a:off x="9964530" y="1977233"/>
              <a:ext cx="388730" cy="712672"/>
            </a:xfrm>
            <a:custGeom>
              <a:avLst/>
              <a:gdLst>
                <a:gd name="connsiteX0" fmla="*/ 388731 w 388730"/>
                <a:gd name="connsiteY0" fmla="*/ 32394 h 712672"/>
                <a:gd name="connsiteX1" fmla="*/ 388731 w 388730"/>
                <a:gd name="connsiteY1" fmla="*/ 16197 h 712672"/>
                <a:gd name="connsiteX2" fmla="*/ 372533 w 388730"/>
                <a:gd name="connsiteY2" fmla="*/ 0 h 712672"/>
                <a:gd name="connsiteX3" fmla="*/ 194365 w 388730"/>
                <a:gd name="connsiteY3" fmla="*/ 0 h 712672"/>
                <a:gd name="connsiteX4" fmla="*/ 16197 w 388730"/>
                <a:gd name="connsiteY4" fmla="*/ 0 h 712672"/>
                <a:gd name="connsiteX5" fmla="*/ 0 w 388730"/>
                <a:gd name="connsiteY5" fmla="*/ 16197 h 712672"/>
                <a:gd name="connsiteX6" fmla="*/ 0 w 388730"/>
                <a:gd name="connsiteY6" fmla="*/ 32394 h 712672"/>
                <a:gd name="connsiteX7" fmla="*/ 72887 w 388730"/>
                <a:gd name="connsiteY7" fmla="*/ 32394 h 712672"/>
                <a:gd name="connsiteX8" fmla="*/ 72887 w 388730"/>
                <a:gd name="connsiteY8" fmla="*/ 64788 h 712672"/>
                <a:gd name="connsiteX9" fmla="*/ 0 w 388730"/>
                <a:gd name="connsiteY9" fmla="*/ 64788 h 712672"/>
                <a:gd name="connsiteX10" fmla="*/ 0 w 388730"/>
                <a:gd name="connsiteY10" fmla="*/ 712673 h 712672"/>
                <a:gd name="connsiteX11" fmla="*/ 121478 w 388730"/>
                <a:gd name="connsiteY11" fmla="*/ 712673 h 712672"/>
                <a:gd name="connsiteX12" fmla="*/ 194365 w 388730"/>
                <a:gd name="connsiteY12" fmla="*/ 178168 h 712672"/>
                <a:gd name="connsiteX13" fmla="*/ 267252 w 388730"/>
                <a:gd name="connsiteY13" fmla="*/ 712673 h 712672"/>
                <a:gd name="connsiteX14" fmla="*/ 388731 w 388730"/>
                <a:gd name="connsiteY14" fmla="*/ 712673 h 712672"/>
                <a:gd name="connsiteX15" fmla="*/ 388731 w 388730"/>
                <a:gd name="connsiteY15" fmla="*/ 64788 h 712672"/>
                <a:gd name="connsiteX16" fmla="*/ 315844 w 388730"/>
                <a:gd name="connsiteY16" fmla="*/ 64788 h 712672"/>
                <a:gd name="connsiteX17" fmla="*/ 315844 w 388730"/>
                <a:gd name="connsiteY17" fmla="*/ 32394 h 712672"/>
                <a:gd name="connsiteX18" fmla="*/ 388731 w 388730"/>
                <a:gd name="connsiteY18" fmla="*/ 32394 h 712672"/>
                <a:gd name="connsiteX19" fmla="*/ 105281 w 388730"/>
                <a:gd name="connsiteY19" fmla="*/ 64788 h 712672"/>
                <a:gd name="connsiteX20" fmla="*/ 105281 w 388730"/>
                <a:gd name="connsiteY20" fmla="*/ 32394 h 712672"/>
                <a:gd name="connsiteX21" fmla="*/ 178168 w 388730"/>
                <a:gd name="connsiteY21" fmla="*/ 32394 h 712672"/>
                <a:gd name="connsiteX22" fmla="*/ 178168 w 388730"/>
                <a:gd name="connsiteY22" fmla="*/ 64788 h 712672"/>
                <a:gd name="connsiteX23" fmla="*/ 105281 w 388730"/>
                <a:gd name="connsiteY23" fmla="*/ 64788 h 712672"/>
                <a:gd name="connsiteX24" fmla="*/ 283449 w 388730"/>
                <a:gd name="connsiteY24" fmla="*/ 64788 h 712672"/>
                <a:gd name="connsiteX25" fmla="*/ 210562 w 388730"/>
                <a:gd name="connsiteY25" fmla="*/ 64788 h 712672"/>
                <a:gd name="connsiteX26" fmla="*/ 210562 w 388730"/>
                <a:gd name="connsiteY26" fmla="*/ 32394 h 712672"/>
                <a:gd name="connsiteX27" fmla="*/ 283449 w 388730"/>
                <a:gd name="connsiteY27" fmla="*/ 32394 h 712672"/>
                <a:gd name="connsiteX28" fmla="*/ 283449 w 388730"/>
                <a:gd name="connsiteY28" fmla="*/ 64788 h 7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88730" h="712672">
                  <a:moveTo>
                    <a:pt x="388731" y="32394"/>
                  </a:moveTo>
                  <a:lnTo>
                    <a:pt x="388731" y="16197"/>
                  </a:lnTo>
                  <a:cubicBezTo>
                    <a:pt x="388731" y="7289"/>
                    <a:pt x="381442" y="0"/>
                    <a:pt x="372533" y="0"/>
                  </a:cubicBezTo>
                  <a:lnTo>
                    <a:pt x="194365" y="0"/>
                  </a:lnTo>
                  <a:lnTo>
                    <a:pt x="16197" y="0"/>
                  </a:lnTo>
                  <a:cubicBezTo>
                    <a:pt x="7289" y="0"/>
                    <a:pt x="0" y="7289"/>
                    <a:pt x="0" y="16197"/>
                  </a:cubicBezTo>
                  <a:lnTo>
                    <a:pt x="0" y="32394"/>
                  </a:lnTo>
                  <a:lnTo>
                    <a:pt x="72887" y="32394"/>
                  </a:lnTo>
                  <a:lnTo>
                    <a:pt x="72887" y="64788"/>
                  </a:lnTo>
                  <a:lnTo>
                    <a:pt x="0" y="64788"/>
                  </a:lnTo>
                  <a:lnTo>
                    <a:pt x="0" y="712673"/>
                  </a:lnTo>
                  <a:lnTo>
                    <a:pt x="121478" y="712673"/>
                  </a:lnTo>
                  <a:lnTo>
                    <a:pt x="194365" y="178168"/>
                  </a:lnTo>
                  <a:lnTo>
                    <a:pt x="267252" y="712673"/>
                  </a:lnTo>
                  <a:lnTo>
                    <a:pt x="388731" y="712673"/>
                  </a:lnTo>
                  <a:lnTo>
                    <a:pt x="388731" y="64788"/>
                  </a:lnTo>
                  <a:lnTo>
                    <a:pt x="315844" y="64788"/>
                  </a:lnTo>
                  <a:lnTo>
                    <a:pt x="315844" y="32394"/>
                  </a:lnTo>
                  <a:lnTo>
                    <a:pt x="388731" y="32394"/>
                  </a:lnTo>
                  <a:close/>
                  <a:moveTo>
                    <a:pt x="105281" y="64788"/>
                  </a:moveTo>
                  <a:lnTo>
                    <a:pt x="105281" y="32394"/>
                  </a:lnTo>
                  <a:lnTo>
                    <a:pt x="178168" y="32394"/>
                  </a:lnTo>
                  <a:lnTo>
                    <a:pt x="178168" y="64788"/>
                  </a:lnTo>
                  <a:lnTo>
                    <a:pt x="105281" y="64788"/>
                  </a:lnTo>
                  <a:close/>
                  <a:moveTo>
                    <a:pt x="283449" y="64788"/>
                  </a:moveTo>
                  <a:lnTo>
                    <a:pt x="210562" y="64788"/>
                  </a:lnTo>
                  <a:lnTo>
                    <a:pt x="210562" y="32394"/>
                  </a:lnTo>
                  <a:lnTo>
                    <a:pt x="283449" y="32394"/>
                  </a:lnTo>
                  <a:lnTo>
                    <a:pt x="283449" y="6478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77" name="组合 2">
            <a:extLst>
              <a:ext uri="{FF2B5EF4-FFF2-40B4-BE49-F238E27FC236}">
                <a16:creationId xmlns:a16="http://schemas.microsoft.com/office/drawing/2014/main" id="{862A4817-0181-4B48-59B2-AB69C2479DED}"/>
              </a:ext>
            </a:extLst>
          </p:cNvPr>
          <p:cNvGrpSpPr/>
          <p:nvPr/>
        </p:nvGrpSpPr>
        <p:grpSpPr>
          <a:xfrm>
            <a:off x="8911975" y="3763772"/>
            <a:ext cx="2574380" cy="792589"/>
            <a:chOff x="986809" y="4560271"/>
            <a:chExt cx="2574380" cy="792589"/>
          </a:xfrm>
        </p:grpSpPr>
        <p:sp>
          <p:nvSpPr>
            <p:cNvPr id="78" name="TextBox 91">
              <a:extLst>
                <a:ext uri="{FF2B5EF4-FFF2-40B4-BE49-F238E27FC236}">
                  <a16:creationId xmlns:a16="http://schemas.microsoft.com/office/drawing/2014/main" id="{D1A4BB62-4461-819C-EE45-AC74A81995C8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尋找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79" name="文本框 18">
              <a:extLst>
                <a:ext uri="{FF2B5EF4-FFF2-40B4-BE49-F238E27FC236}">
                  <a16:creationId xmlns:a16="http://schemas.microsoft.com/office/drawing/2014/main" id="{CA493FB9-03BB-6182-6AD0-1567BA70CE9D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319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忘記有哪些衣服、放哪。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80" name="左大括弧 79">
            <a:extLst>
              <a:ext uri="{FF2B5EF4-FFF2-40B4-BE49-F238E27FC236}">
                <a16:creationId xmlns:a16="http://schemas.microsoft.com/office/drawing/2014/main" id="{D9535DC0-5349-5B4D-5079-C9BAD0A774B1}"/>
              </a:ext>
            </a:extLst>
          </p:cNvPr>
          <p:cNvSpPr/>
          <p:nvPr/>
        </p:nvSpPr>
        <p:spPr>
          <a:xfrm rot="16200000">
            <a:off x="2761573" y="2685396"/>
            <a:ext cx="427274" cy="5122132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1" name="左大括弧 80">
            <a:extLst>
              <a:ext uri="{FF2B5EF4-FFF2-40B4-BE49-F238E27FC236}">
                <a16:creationId xmlns:a16="http://schemas.microsoft.com/office/drawing/2014/main" id="{203E959D-ED49-F03F-4B3D-ECBFFC5AF655}"/>
              </a:ext>
            </a:extLst>
          </p:cNvPr>
          <p:cNvSpPr/>
          <p:nvPr/>
        </p:nvSpPr>
        <p:spPr>
          <a:xfrm rot="16200000">
            <a:off x="7139480" y="3988578"/>
            <a:ext cx="427274" cy="2514235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2" name="左大括弧 81">
            <a:extLst>
              <a:ext uri="{FF2B5EF4-FFF2-40B4-BE49-F238E27FC236}">
                <a16:creationId xmlns:a16="http://schemas.microsoft.com/office/drawing/2014/main" id="{39CE910F-7C70-4C6C-862B-53B2DA36085E}"/>
              </a:ext>
            </a:extLst>
          </p:cNvPr>
          <p:cNvSpPr/>
          <p:nvPr/>
        </p:nvSpPr>
        <p:spPr>
          <a:xfrm rot="16200000">
            <a:off x="10061379" y="4035123"/>
            <a:ext cx="427274" cy="2422677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E60B920C-DF53-52C1-A1E2-2B21689C6692}"/>
              </a:ext>
            </a:extLst>
          </p:cNvPr>
          <p:cNvSpPr txBox="1"/>
          <p:nvPr/>
        </p:nvSpPr>
        <p:spPr>
          <a:xfrm>
            <a:off x="1651771" y="5500087"/>
            <a:ext cx="3057247" cy="340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利用物聯網自動開啟和搜尋資訊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782049-2AFC-DC11-13AB-AD768338F82D}"/>
              </a:ext>
            </a:extLst>
          </p:cNvPr>
          <p:cNvSpPr txBox="1"/>
          <p:nvPr/>
        </p:nvSpPr>
        <p:spPr>
          <a:xfrm>
            <a:off x="6234862" y="5500087"/>
            <a:ext cx="2236510" cy="340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透過演算建立搭配系統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29C6122-0DA9-4252-470F-27D62FB6DDE7}"/>
              </a:ext>
            </a:extLst>
          </p:cNvPr>
          <p:cNvSpPr txBox="1"/>
          <p:nvPr/>
        </p:nvSpPr>
        <p:spPr>
          <a:xfrm>
            <a:off x="9156760" y="5476636"/>
            <a:ext cx="2837443" cy="61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使用資料庫</a:t>
            </a:r>
            <a:b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</a:b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及馬達系統來管理衣物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4F5D964-2E51-5E51-E5F8-081CBE22C061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73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0" grpId="0" animBg="1"/>
      <p:bldP spid="81" grpId="0" animBg="1"/>
      <p:bldP spid="82" grpId="0" animBg="1"/>
      <p:bldP spid="83" grpId="0"/>
      <p:bldP spid="38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6">
            <a:extLst>
              <a:ext uri="{FF2B5EF4-FFF2-40B4-BE49-F238E27FC236}">
                <a16:creationId xmlns:a16="http://schemas.microsoft.com/office/drawing/2014/main" id="{74D963B0-305E-1FA5-4C28-C5A4BDFE8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E5D27D7A-09F0-E3D4-5007-11E93F068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736" t="774" r="2736" b="5256"/>
          <a:stretch/>
        </p:blipFill>
        <p:spPr>
          <a:xfrm>
            <a:off x="6343127" y="1237885"/>
            <a:ext cx="5245995" cy="4929673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75B253B-1EA6-60EF-B81E-DA7DA5DDD2F6}"/>
              </a:ext>
            </a:extLst>
          </p:cNvPr>
          <p:cNvSpPr/>
          <p:nvPr/>
        </p:nvSpPr>
        <p:spPr>
          <a:xfrm>
            <a:off x="261592" y="1237885"/>
            <a:ext cx="5196391" cy="520284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76200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530B2EA-371A-9372-8F51-95503038DA91}"/>
              </a:ext>
            </a:extLst>
          </p:cNvPr>
          <p:cNvSpPr/>
          <p:nvPr/>
        </p:nvSpPr>
        <p:spPr>
          <a:xfrm>
            <a:off x="1513855" y="2867804"/>
            <a:ext cx="383524" cy="658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B4B7776-BF3A-36A5-C49B-79F0AB181711}"/>
              </a:ext>
            </a:extLst>
          </p:cNvPr>
          <p:cNvGrpSpPr/>
          <p:nvPr/>
        </p:nvGrpSpPr>
        <p:grpSpPr>
          <a:xfrm>
            <a:off x="2539020" y="1493588"/>
            <a:ext cx="2918963" cy="2472499"/>
            <a:chOff x="3010706" y="1084562"/>
            <a:chExt cx="3378200" cy="2861495"/>
          </a:xfrm>
        </p:grpSpPr>
        <p:pic>
          <p:nvPicPr>
            <p:cNvPr id="60" name="圖形 59" descr="想法泡泡 以實心填滿">
              <a:extLst>
                <a:ext uri="{FF2B5EF4-FFF2-40B4-BE49-F238E27FC236}">
                  <a16:creationId xmlns:a16="http://schemas.microsoft.com/office/drawing/2014/main" id="{8FF8C582-1E64-9665-A2AE-999CC6B9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10706" y="1084562"/>
              <a:ext cx="3378200" cy="2861495"/>
            </a:xfrm>
            <a:prstGeom prst="rect">
              <a:avLst/>
            </a:prstGeom>
          </p:spPr>
        </p:pic>
        <p:pic>
          <p:nvPicPr>
            <p:cNvPr id="50" name="圖形 49" descr="雙臂交叉的男子">
              <a:extLst>
                <a:ext uri="{FF2B5EF4-FFF2-40B4-BE49-F238E27FC236}">
                  <a16:creationId xmlns:a16="http://schemas.microsoft.com/office/drawing/2014/main" id="{E7D69BA2-9D44-4FDE-936E-BD08289DB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99806" y="1920533"/>
              <a:ext cx="836470" cy="811313"/>
            </a:xfrm>
            <a:prstGeom prst="rect">
              <a:avLst/>
            </a:prstGeom>
          </p:spPr>
        </p:pic>
        <p:pic>
          <p:nvPicPr>
            <p:cNvPr id="52" name="圖形 51" descr="拿著控制器的男子">
              <a:extLst>
                <a:ext uri="{FF2B5EF4-FFF2-40B4-BE49-F238E27FC236}">
                  <a16:creationId xmlns:a16="http://schemas.microsoft.com/office/drawing/2014/main" id="{F898D1BF-44B9-B23C-3350-E26AF061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3204" y="1735588"/>
              <a:ext cx="768255" cy="779721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CA0CE7-D64B-7E4A-9788-5CB3D7B6A1CE}"/>
              </a:ext>
            </a:extLst>
          </p:cNvPr>
          <p:cNvGrpSpPr/>
          <p:nvPr/>
        </p:nvGrpSpPr>
        <p:grpSpPr>
          <a:xfrm>
            <a:off x="756879" y="1382772"/>
            <a:ext cx="1839475" cy="2281012"/>
            <a:chOff x="646216" y="1084562"/>
            <a:chExt cx="2128877" cy="2639881"/>
          </a:xfrm>
        </p:grpSpPr>
        <p:pic>
          <p:nvPicPr>
            <p:cNvPr id="15" name="圖形 14" descr="智慧型手機 以實心填滿">
              <a:extLst>
                <a:ext uri="{FF2B5EF4-FFF2-40B4-BE49-F238E27FC236}">
                  <a16:creationId xmlns:a16="http://schemas.microsoft.com/office/drawing/2014/main" id="{EF54E6DC-7158-EE03-D15F-F1491CC7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7409" y="2576737"/>
              <a:ext cx="1147706" cy="1147706"/>
            </a:xfrm>
            <a:prstGeom prst="rect">
              <a:avLst/>
            </a:prstGeom>
          </p:spPr>
        </p:pic>
        <p:pic>
          <p:nvPicPr>
            <p:cNvPr id="28" name="圖形 27" descr="太陽 以實心填滿">
              <a:extLst>
                <a:ext uri="{FF2B5EF4-FFF2-40B4-BE49-F238E27FC236}">
                  <a16:creationId xmlns:a16="http://schemas.microsoft.com/office/drawing/2014/main" id="{822336A0-3675-7338-250C-A16A36254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97380" y="1793737"/>
              <a:ext cx="877713" cy="87771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93E72BC-F239-A755-3B25-64090B586A62}"/>
                </a:ext>
              </a:extLst>
            </p:cNvPr>
            <p:cNvGrpSpPr/>
            <p:nvPr/>
          </p:nvGrpSpPr>
          <p:grpSpPr>
            <a:xfrm>
              <a:off x="646216" y="1772607"/>
              <a:ext cx="682758" cy="786788"/>
              <a:chOff x="850842" y="1650035"/>
              <a:chExt cx="802774" cy="92509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0" name="圖形 29" descr="水 以實心填滿">
                <a:extLst>
                  <a:ext uri="{FF2B5EF4-FFF2-40B4-BE49-F238E27FC236}">
                    <a16:creationId xmlns:a16="http://schemas.microsoft.com/office/drawing/2014/main" id="{4FEA4D56-B76F-818A-ACA4-A1A3333D6ABD}"/>
                  </a:ext>
                </a:extLst>
              </p:cNvPr>
              <p:cNvSpPr/>
              <p:nvPr/>
            </p:nvSpPr>
            <p:spPr>
              <a:xfrm>
                <a:off x="894319" y="217722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1" name="圖形 30" descr="水 以實心填滿">
                <a:extLst>
                  <a:ext uri="{FF2B5EF4-FFF2-40B4-BE49-F238E27FC236}">
                    <a16:creationId xmlns:a16="http://schemas.microsoft.com/office/drawing/2014/main" id="{3BB8BBB2-FE7D-9FC7-771D-32C37E6322B4}"/>
                  </a:ext>
                </a:extLst>
              </p:cNvPr>
              <p:cNvSpPr/>
              <p:nvPr/>
            </p:nvSpPr>
            <p:spPr>
              <a:xfrm>
                <a:off x="1091441" y="2314500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2" name="圖形 31" descr="水 以實心填滿">
                <a:extLst>
                  <a:ext uri="{FF2B5EF4-FFF2-40B4-BE49-F238E27FC236}">
                    <a16:creationId xmlns:a16="http://schemas.microsoft.com/office/drawing/2014/main" id="{24520C90-3C66-E5B4-6CF3-724B0B05F132}"/>
                  </a:ext>
                </a:extLst>
              </p:cNvPr>
              <p:cNvSpPr/>
              <p:nvPr/>
            </p:nvSpPr>
            <p:spPr>
              <a:xfrm>
                <a:off x="1280289" y="214945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3" name="圖形 32" descr="水 以實心填滿">
                <a:extLst>
                  <a:ext uri="{FF2B5EF4-FFF2-40B4-BE49-F238E27FC236}">
                    <a16:creationId xmlns:a16="http://schemas.microsoft.com/office/drawing/2014/main" id="{7DC8487F-A701-89ED-3DC2-8F1CF6D44859}"/>
                  </a:ext>
                </a:extLst>
              </p:cNvPr>
              <p:cNvSpPr/>
              <p:nvPr/>
            </p:nvSpPr>
            <p:spPr>
              <a:xfrm>
                <a:off x="1473628" y="2327717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39" name="圖形 16" descr="雲朵 以實心填滿">
                <a:extLst>
                  <a:ext uri="{FF2B5EF4-FFF2-40B4-BE49-F238E27FC236}">
                    <a16:creationId xmlns:a16="http://schemas.microsoft.com/office/drawing/2014/main" id="{350B52B6-F37E-CD7F-F104-825415E5BD9C}"/>
                  </a:ext>
                </a:extLst>
              </p:cNvPr>
              <p:cNvSpPr/>
              <p:nvPr/>
            </p:nvSpPr>
            <p:spPr>
              <a:xfrm>
                <a:off x="850842" y="1650035"/>
                <a:ext cx="802774" cy="457059"/>
              </a:xfrm>
              <a:custGeom>
                <a:avLst/>
                <a:gdLst>
                  <a:gd name="connsiteX0" fmla="*/ 689427 w 802774"/>
                  <a:gd name="connsiteY0" fmla="*/ 227507 h 457059"/>
                  <a:gd name="connsiteX1" fmla="*/ 679902 w 802774"/>
                  <a:gd name="connsiteY1" fmla="*/ 227507 h 457059"/>
                  <a:gd name="connsiteX2" fmla="*/ 679902 w 802774"/>
                  <a:gd name="connsiteY2" fmla="*/ 227507 h 457059"/>
                  <a:gd name="connsiteX3" fmla="*/ 619895 w 802774"/>
                  <a:gd name="connsiteY3" fmla="*/ 111302 h 457059"/>
                  <a:gd name="connsiteX4" fmla="*/ 489403 w 802774"/>
                  <a:gd name="connsiteY4" fmla="*/ 93204 h 457059"/>
                  <a:gd name="connsiteX5" fmla="*/ 296998 w 802774"/>
                  <a:gd name="connsiteY5" fmla="*/ 4622 h 457059"/>
                  <a:gd name="connsiteX6" fmla="*/ 165552 w 802774"/>
                  <a:gd name="connsiteY6" fmla="*/ 170357 h 457059"/>
                  <a:gd name="connsiteX7" fmla="*/ 165552 w 802774"/>
                  <a:gd name="connsiteY7" fmla="*/ 172262 h 457059"/>
                  <a:gd name="connsiteX8" fmla="*/ 28392 w 802774"/>
                  <a:gd name="connsiteY8" fmla="*/ 227507 h 457059"/>
                  <a:gd name="connsiteX9" fmla="*/ 13152 w 802774"/>
                  <a:gd name="connsiteY9" fmla="*/ 374192 h 457059"/>
                  <a:gd name="connsiteX10" fmla="*/ 136025 w 802774"/>
                  <a:gd name="connsiteY10" fmla="*/ 456107 h 457059"/>
                  <a:gd name="connsiteX11" fmla="*/ 136025 w 802774"/>
                  <a:gd name="connsiteY11" fmla="*/ 457059 h 457059"/>
                  <a:gd name="connsiteX12" fmla="*/ 688475 w 802774"/>
                  <a:gd name="connsiteY12" fmla="*/ 457059 h 457059"/>
                  <a:gd name="connsiteX13" fmla="*/ 802775 w 802774"/>
                  <a:gd name="connsiteY13" fmla="*/ 342759 h 457059"/>
                  <a:gd name="connsiteX14" fmla="*/ 689427 w 802774"/>
                  <a:gd name="connsiteY14" fmla="*/ 227507 h 457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2774" h="457059">
                    <a:moveTo>
                      <a:pt x="689427" y="227507"/>
                    </a:moveTo>
                    <a:cubicBezTo>
                      <a:pt x="686570" y="227507"/>
                      <a:pt x="682760" y="227507"/>
                      <a:pt x="679902" y="227507"/>
                    </a:cubicBezTo>
                    <a:cubicBezTo>
                      <a:pt x="679902" y="227507"/>
                      <a:pt x="679902" y="227507"/>
                      <a:pt x="679902" y="227507"/>
                    </a:cubicBezTo>
                    <a:cubicBezTo>
                      <a:pt x="679902" y="180834"/>
                      <a:pt x="657043" y="137972"/>
                      <a:pt x="619895" y="111302"/>
                    </a:cubicBezTo>
                    <a:cubicBezTo>
                      <a:pt x="581795" y="84632"/>
                      <a:pt x="533218" y="77964"/>
                      <a:pt x="489403" y="93204"/>
                    </a:cubicBezTo>
                    <a:cubicBezTo>
                      <a:pt x="453208" y="22719"/>
                      <a:pt x="373198" y="-13476"/>
                      <a:pt x="296998" y="4622"/>
                    </a:cubicBezTo>
                    <a:cubicBezTo>
                      <a:pt x="220797" y="22719"/>
                      <a:pt x="165552" y="91299"/>
                      <a:pt x="165552" y="170357"/>
                    </a:cubicBezTo>
                    <a:cubicBezTo>
                      <a:pt x="165552" y="170357"/>
                      <a:pt x="165552" y="171309"/>
                      <a:pt x="165552" y="172262"/>
                    </a:cubicBezTo>
                    <a:cubicBezTo>
                      <a:pt x="113165" y="163689"/>
                      <a:pt x="60777" y="185597"/>
                      <a:pt x="28392" y="227507"/>
                    </a:cubicBezTo>
                    <a:cubicBezTo>
                      <a:pt x="-3040" y="270369"/>
                      <a:pt x="-8755" y="326567"/>
                      <a:pt x="13152" y="374192"/>
                    </a:cubicBezTo>
                    <a:cubicBezTo>
                      <a:pt x="36012" y="421817"/>
                      <a:pt x="83637" y="453249"/>
                      <a:pt x="136025" y="456107"/>
                    </a:cubicBezTo>
                    <a:lnTo>
                      <a:pt x="136025" y="457059"/>
                    </a:lnTo>
                    <a:lnTo>
                      <a:pt x="688475" y="457059"/>
                    </a:lnTo>
                    <a:cubicBezTo>
                      <a:pt x="751340" y="457059"/>
                      <a:pt x="802775" y="405624"/>
                      <a:pt x="802775" y="342759"/>
                    </a:cubicBezTo>
                    <a:cubicBezTo>
                      <a:pt x="802775" y="279894"/>
                      <a:pt x="752293" y="227507"/>
                      <a:pt x="689427" y="22750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</p:grpSp>
        <p:pic>
          <p:nvPicPr>
            <p:cNvPr id="58" name="圖形 57" descr="雪花 以實心填滿">
              <a:extLst>
                <a:ext uri="{FF2B5EF4-FFF2-40B4-BE49-F238E27FC236}">
                  <a16:creationId xmlns:a16="http://schemas.microsoft.com/office/drawing/2014/main" id="{14A564A0-7126-1D6E-8C86-3A1A52A3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44134" y="1084562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14F8853-08F6-1034-F061-B869F80548FA}"/>
              </a:ext>
            </a:extLst>
          </p:cNvPr>
          <p:cNvGrpSpPr/>
          <p:nvPr/>
        </p:nvGrpSpPr>
        <p:grpSpPr>
          <a:xfrm>
            <a:off x="879501" y="3933279"/>
            <a:ext cx="1659519" cy="1901804"/>
            <a:chOff x="6430909" y="1414802"/>
            <a:chExt cx="1920610" cy="2201013"/>
          </a:xfrm>
        </p:grpSpPr>
        <p:pic>
          <p:nvPicPr>
            <p:cNvPr id="65" name="圖形 64" descr="雙臂交叉的男子">
              <a:extLst>
                <a:ext uri="{FF2B5EF4-FFF2-40B4-BE49-F238E27FC236}">
                  <a16:creationId xmlns:a16="http://schemas.microsoft.com/office/drawing/2014/main" id="{EE223127-B939-5839-B002-16F3835D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430909" y="1541904"/>
              <a:ext cx="895563" cy="2012500"/>
            </a:xfrm>
            <a:prstGeom prst="rect">
              <a:avLst/>
            </a:prstGeom>
          </p:spPr>
        </p:pic>
        <p:pic>
          <p:nvPicPr>
            <p:cNvPr id="67" name="圖形 66" descr="穿長袖上衣的男子">
              <a:extLst>
                <a:ext uri="{FF2B5EF4-FFF2-40B4-BE49-F238E27FC236}">
                  <a16:creationId xmlns:a16="http://schemas.microsoft.com/office/drawing/2014/main" id="{0D23A2AE-7D0C-C171-41E9-EE39BADB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52146" y="1414802"/>
              <a:ext cx="799373" cy="2201013"/>
            </a:xfrm>
            <a:prstGeom prst="rect">
              <a:avLst/>
            </a:prstGeom>
          </p:spPr>
        </p:pic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85F12C9-9675-34FE-17AD-582BB5271C1F}"/>
              </a:ext>
            </a:extLst>
          </p:cNvPr>
          <p:cNvGrpSpPr/>
          <p:nvPr/>
        </p:nvGrpSpPr>
        <p:grpSpPr>
          <a:xfrm>
            <a:off x="3055690" y="3892001"/>
            <a:ext cx="1941550" cy="1943082"/>
            <a:chOff x="9104804" y="1277504"/>
            <a:chExt cx="2247012" cy="2248786"/>
          </a:xfrm>
        </p:grpSpPr>
        <p:sp>
          <p:nvSpPr>
            <p:cNvPr id="5" name="圖形 71" descr="放大鏡 以實心填滿">
              <a:extLst>
                <a:ext uri="{FF2B5EF4-FFF2-40B4-BE49-F238E27FC236}">
                  <a16:creationId xmlns:a16="http://schemas.microsoft.com/office/drawing/2014/main" id="{D01E9286-D77A-3CDD-7EA8-928CE1A9D8D1}"/>
                </a:ext>
              </a:extLst>
            </p:cNvPr>
            <p:cNvSpPr/>
            <p:nvPr/>
          </p:nvSpPr>
          <p:spPr>
            <a:xfrm>
              <a:off x="9104804" y="1277504"/>
              <a:ext cx="2247012" cy="2248786"/>
            </a:xfrm>
            <a:custGeom>
              <a:avLst/>
              <a:gdLst>
                <a:gd name="connsiteX0" fmla="*/ 2189009 w 2247012"/>
                <a:gd name="connsiteY0" fmla="*/ 1907199 h 2248786"/>
                <a:gd name="connsiteX1" fmla="*/ 1833188 w 2247012"/>
                <a:gd name="connsiteY1" fmla="*/ 1551378 h 2248786"/>
                <a:gd name="connsiteX2" fmla="*/ 1656701 w 2247012"/>
                <a:gd name="connsiteY2" fmla="*/ 1497294 h 2248786"/>
                <a:gd name="connsiteX3" fmla="*/ 1531452 w 2247012"/>
                <a:gd name="connsiteY3" fmla="*/ 1372045 h 2248786"/>
                <a:gd name="connsiteX4" fmla="*/ 1707939 w 2247012"/>
                <a:gd name="connsiteY4" fmla="*/ 853970 h 2248786"/>
                <a:gd name="connsiteX5" fmla="*/ 853970 w 2247012"/>
                <a:gd name="connsiteY5" fmla="*/ 0 h 2248786"/>
                <a:gd name="connsiteX6" fmla="*/ 0 w 2247012"/>
                <a:gd name="connsiteY6" fmla="*/ 853970 h 2248786"/>
                <a:gd name="connsiteX7" fmla="*/ 853970 w 2247012"/>
                <a:gd name="connsiteY7" fmla="*/ 1707939 h 2248786"/>
                <a:gd name="connsiteX8" fmla="*/ 1372045 w 2247012"/>
                <a:gd name="connsiteY8" fmla="*/ 1531452 h 2248786"/>
                <a:gd name="connsiteX9" fmla="*/ 1497294 w 2247012"/>
                <a:gd name="connsiteY9" fmla="*/ 1656701 h 2248786"/>
                <a:gd name="connsiteX10" fmla="*/ 1551378 w 2247012"/>
                <a:gd name="connsiteY10" fmla="*/ 1833188 h 2248786"/>
                <a:gd name="connsiteX11" fmla="*/ 1907199 w 2247012"/>
                <a:gd name="connsiteY11" fmla="*/ 2189009 h 2248786"/>
                <a:gd name="connsiteX12" fmla="*/ 2049527 w 2247012"/>
                <a:gd name="connsiteY12" fmla="*/ 2248787 h 2248786"/>
                <a:gd name="connsiteX13" fmla="*/ 2191856 w 2247012"/>
                <a:gd name="connsiteY13" fmla="*/ 2189009 h 2248786"/>
                <a:gd name="connsiteX14" fmla="*/ 2189009 w 2247012"/>
                <a:gd name="connsiteY14" fmla="*/ 1907199 h 2248786"/>
                <a:gd name="connsiteX15" fmla="*/ 851123 w 2247012"/>
                <a:gd name="connsiteY15" fmla="*/ 1534299 h 2248786"/>
                <a:gd name="connsiteX16" fmla="*/ 167947 w 2247012"/>
                <a:gd name="connsiteY16" fmla="*/ 851123 h 2248786"/>
                <a:gd name="connsiteX17" fmla="*/ 851123 w 2247012"/>
                <a:gd name="connsiteY17" fmla="*/ 167947 h 2248786"/>
                <a:gd name="connsiteX18" fmla="*/ 1534299 w 2247012"/>
                <a:gd name="connsiteY18" fmla="*/ 851123 h 2248786"/>
                <a:gd name="connsiteX19" fmla="*/ 851123 w 2247012"/>
                <a:gd name="connsiteY19" fmla="*/ 1534299 h 22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7012" h="2248786">
                  <a:moveTo>
                    <a:pt x="2189009" y="1907199"/>
                  </a:moveTo>
                  <a:lnTo>
                    <a:pt x="1833188" y="1551378"/>
                  </a:lnTo>
                  <a:cubicBezTo>
                    <a:pt x="1784797" y="1502987"/>
                    <a:pt x="1719326" y="1485907"/>
                    <a:pt x="1656701" y="1497294"/>
                  </a:cubicBezTo>
                  <a:lnTo>
                    <a:pt x="1531452" y="1372045"/>
                  </a:lnTo>
                  <a:cubicBezTo>
                    <a:pt x="1642469" y="1229716"/>
                    <a:pt x="1707939" y="1047536"/>
                    <a:pt x="1707939" y="853970"/>
                  </a:cubicBezTo>
                  <a:cubicBezTo>
                    <a:pt x="1707939" y="384286"/>
                    <a:pt x="1323653" y="0"/>
                    <a:pt x="853970" y="0"/>
                  </a:cubicBezTo>
                  <a:cubicBezTo>
                    <a:pt x="384286" y="0"/>
                    <a:pt x="0" y="384286"/>
                    <a:pt x="0" y="853970"/>
                  </a:cubicBezTo>
                  <a:cubicBezTo>
                    <a:pt x="0" y="1323653"/>
                    <a:pt x="384286" y="1707939"/>
                    <a:pt x="853970" y="1707939"/>
                  </a:cubicBezTo>
                  <a:cubicBezTo>
                    <a:pt x="1047536" y="1707939"/>
                    <a:pt x="1226870" y="1642469"/>
                    <a:pt x="1372045" y="1531452"/>
                  </a:cubicBezTo>
                  <a:lnTo>
                    <a:pt x="1497294" y="1656701"/>
                  </a:lnTo>
                  <a:cubicBezTo>
                    <a:pt x="1485907" y="1719326"/>
                    <a:pt x="1502987" y="1784797"/>
                    <a:pt x="1551378" y="1833188"/>
                  </a:cubicBezTo>
                  <a:lnTo>
                    <a:pt x="1907199" y="2189009"/>
                  </a:lnTo>
                  <a:cubicBezTo>
                    <a:pt x="1947051" y="2228861"/>
                    <a:pt x="1998289" y="2248787"/>
                    <a:pt x="2049527" y="2248787"/>
                  </a:cubicBezTo>
                  <a:cubicBezTo>
                    <a:pt x="2100766" y="2248787"/>
                    <a:pt x="2152004" y="2228861"/>
                    <a:pt x="2191856" y="2189009"/>
                  </a:cubicBezTo>
                  <a:cubicBezTo>
                    <a:pt x="2265866" y="2109305"/>
                    <a:pt x="2265866" y="1984056"/>
                    <a:pt x="2189009" y="1907199"/>
                  </a:cubicBezTo>
                  <a:close/>
                  <a:moveTo>
                    <a:pt x="851123" y="1534299"/>
                  </a:moveTo>
                  <a:cubicBezTo>
                    <a:pt x="475376" y="1534299"/>
                    <a:pt x="167947" y="1226870"/>
                    <a:pt x="167947" y="851123"/>
                  </a:cubicBezTo>
                  <a:cubicBezTo>
                    <a:pt x="167947" y="475376"/>
                    <a:pt x="475376" y="167947"/>
                    <a:pt x="851123" y="167947"/>
                  </a:cubicBezTo>
                  <a:cubicBezTo>
                    <a:pt x="1226870" y="167947"/>
                    <a:pt x="1534299" y="475376"/>
                    <a:pt x="1534299" y="851123"/>
                  </a:cubicBezTo>
                  <a:cubicBezTo>
                    <a:pt x="1534299" y="1226870"/>
                    <a:pt x="1226870" y="1534299"/>
                    <a:pt x="851123" y="1534299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" name="圖形 73" descr="襯衫 以實心填滿">
              <a:extLst>
                <a:ext uri="{FF2B5EF4-FFF2-40B4-BE49-F238E27FC236}">
                  <a16:creationId xmlns:a16="http://schemas.microsoft.com/office/drawing/2014/main" id="{F71AAD8D-672D-4D37-8FBB-5F107E7201A7}"/>
                </a:ext>
              </a:extLst>
            </p:cNvPr>
            <p:cNvSpPr/>
            <p:nvPr/>
          </p:nvSpPr>
          <p:spPr>
            <a:xfrm>
              <a:off x="9360514" y="1631118"/>
              <a:ext cx="708501" cy="627134"/>
            </a:xfrm>
            <a:custGeom>
              <a:avLst/>
              <a:gdLst>
                <a:gd name="connsiteX0" fmla="*/ 704108 w 708501"/>
                <a:gd name="connsiteY0" fmla="*/ 165517 h 627134"/>
                <a:gd name="connsiteX1" fmla="*/ 585869 w 708501"/>
                <a:gd name="connsiteY1" fmla="*/ 49708 h 627134"/>
                <a:gd name="connsiteX2" fmla="*/ 574531 w 708501"/>
                <a:gd name="connsiteY2" fmla="*/ 42419 h 627134"/>
                <a:gd name="connsiteX3" fmla="*/ 464391 w 708501"/>
                <a:gd name="connsiteY3" fmla="*/ 1116 h 627134"/>
                <a:gd name="connsiteX4" fmla="*/ 447384 w 708501"/>
                <a:gd name="connsiteY4" fmla="*/ 5165 h 627134"/>
                <a:gd name="connsiteX5" fmla="*/ 354251 w 708501"/>
                <a:gd name="connsiteY5" fmla="*/ 44848 h 627134"/>
                <a:gd name="connsiteX6" fmla="*/ 261117 w 708501"/>
                <a:gd name="connsiteY6" fmla="*/ 5165 h 627134"/>
                <a:gd name="connsiteX7" fmla="*/ 244110 w 708501"/>
                <a:gd name="connsiteY7" fmla="*/ 1116 h 627134"/>
                <a:gd name="connsiteX8" fmla="*/ 133970 w 708501"/>
                <a:gd name="connsiteY8" fmla="*/ 42419 h 627134"/>
                <a:gd name="connsiteX9" fmla="*/ 122632 w 708501"/>
                <a:gd name="connsiteY9" fmla="*/ 49708 h 627134"/>
                <a:gd name="connsiteX10" fmla="*/ 4393 w 708501"/>
                <a:gd name="connsiteY10" fmla="*/ 165517 h 627134"/>
                <a:gd name="connsiteX11" fmla="*/ 6013 w 708501"/>
                <a:gd name="connsiteY11" fmla="*/ 189812 h 627134"/>
                <a:gd name="connsiteX12" fmla="*/ 114533 w 708501"/>
                <a:gd name="connsiteY12" fmla="*/ 271608 h 627134"/>
                <a:gd name="connsiteX13" fmla="*/ 135590 w 708501"/>
                <a:gd name="connsiteY13" fmla="*/ 270798 h 627134"/>
                <a:gd name="connsiteX14" fmla="*/ 176082 w 708501"/>
                <a:gd name="connsiteY14" fmla="*/ 232735 h 627134"/>
                <a:gd name="connsiteX15" fmla="*/ 176082 w 708501"/>
                <a:gd name="connsiteY15" fmla="*/ 627134 h 627134"/>
                <a:gd name="connsiteX16" fmla="*/ 532419 w 708501"/>
                <a:gd name="connsiteY16" fmla="*/ 627134 h 627134"/>
                <a:gd name="connsiteX17" fmla="*/ 532419 w 708501"/>
                <a:gd name="connsiteY17" fmla="*/ 233545 h 627134"/>
                <a:gd name="connsiteX18" fmla="*/ 572911 w 708501"/>
                <a:gd name="connsiteY18" fmla="*/ 271608 h 627134"/>
                <a:gd name="connsiteX19" fmla="*/ 593968 w 708501"/>
                <a:gd name="connsiteY19" fmla="*/ 272418 h 627134"/>
                <a:gd name="connsiteX20" fmla="*/ 702488 w 708501"/>
                <a:gd name="connsiteY20" fmla="*/ 189812 h 627134"/>
                <a:gd name="connsiteX21" fmla="*/ 704108 w 708501"/>
                <a:gd name="connsiteY21" fmla="*/ 165517 h 62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8501" h="627134">
                  <a:moveTo>
                    <a:pt x="704108" y="165517"/>
                  </a:moveTo>
                  <a:lnTo>
                    <a:pt x="585869" y="49708"/>
                  </a:lnTo>
                  <a:cubicBezTo>
                    <a:pt x="582630" y="46468"/>
                    <a:pt x="578580" y="44039"/>
                    <a:pt x="574531" y="42419"/>
                  </a:cubicBezTo>
                  <a:lnTo>
                    <a:pt x="464391" y="1116"/>
                  </a:lnTo>
                  <a:cubicBezTo>
                    <a:pt x="458722" y="-1313"/>
                    <a:pt x="451433" y="306"/>
                    <a:pt x="447384" y="5165"/>
                  </a:cubicBezTo>
                  <a:cubicBezTo>
                    <a:pt x="423898" y="29461"/>
                    <a:pt x="390694" y="44848"/>
                    <a:pt x="354251" y="44848"/>
                  </a:cubicBezTo>
                  <a:cubicBezTo>
                    <a:pt x="317807" y="44848"/>
                    <a:pt x="284603" y="29461"/>
                    <a:pt x="261117" y="5165"/>
                  </a:cubicBezTo>
                  <a:cubicBezTo>
                    <a:pt x="257068" y="306"/>
                    <a:pt x="249779" y="-503"/>
                    <a:pt x="244110" y="1116"/>
                  </a:cubicBezTo>
                  <a:lnTo>
                    <a:pt x="133970" y="42419"/>
                  </a:lnTo>
                  <a:cubicBezTo>
                    <a:pt x="129921" y="44039"/>
                    <a:pt x="125871" y="46468"/>
                    <a:pt x="122632" y="49708"/>
                  </a:cubicBezTo>
                  <a:lnTo>
                    <a:pt x="4393" y="165517"/>
                  </a:lnTo>
                  <a:cubicBezTo>
                    <a:pt x="-2086" y="172806"/>
                    <a:pt x="-1276" y="184144"/>
                    <a:pt x="6013" y="189812"/>
                  </a:cubicBezTo>
                  <a:lnTo>
                    <a:pt x="114533" y="271608"/>
                  </a:lnTo>
                  <a:cubicBezTo>
                    <a:pt x="121012" y="276467"/>
                    <a:pt x="129921" y="276467"/>
                    <a:pt x="135590" y="270798"/>
                  </a:cubicBezTo>
                  <a:lnTo>
                    <a:pt x="176082" y="232735"/>
                  </a:lnTo>
                  <a:lnTo>
                    <a:pt x="176082" y="627134"/>
                  </a:lnTo>
                  <a:lnTo>
                    <a:pt x="532419" y="627134"/>
                  </a:lnTo>
                  <a:lnTo>
                    <a:pt x="532419" y="233545"/>
                  </a:lnTo>
                  <a:lnTo>
                    <a:pt x="572911" y="271608"/>
                  </a:lnTo>
                  <a:cubicBezTo>
                    <a:pt x="578580" y="277277"/>
                    <a:pt x="588299" y="277277"/>
                    <a:pt x="593968" y="272418"/>
                  </a:cubicBezTo>
                  <a:lnTo>
                    <a:pt x="702488" y="189812"/>
                  </a:lnTo>
                  <a:cubicBezTo>
                    <a:pt x="709777" y="184144"/>
                    <a:pt x="710587" y="172806"/>
                    <a:pt x="704108" y="1655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" name="圖形 75" descr="褲子 以實心填滿">
              <a:extLst>
                <a:ext uri="{FF2B5EF4-FFF2-40B4-BE49-F238E27FC236}">
                  <a16:creationId xmlns:a16="http://schemas.microsoft.com/office/drawing/2014/main" id="{B73FC71F-1A6D-9286-7296-E10C207350BA}"/>
                </a:ext>
              </a:extLst>
            </p:cNvPr>
            <p:cNvSpPr/>
            <p:nvPr/>
          </p:nvSpPr>
          <p:spPr>
            <a:xfrm>
              <a:off x="9964530" y="1977233"/>
              <a:ext cx="388730" cy="712672"/>
            </a:xfrm>
            <a:custGeom>
              <a:avLst/>
              <a:gdLst>
                <a:gd name="connsiteX0" fmla="*/ 388731 w 388730"/>
                <a:gd name="connsiteY0" fmla="*/ 32394 h 712672"/>
                <a:gd name="connsiteX1" fmla="*/ 388731 w 388730"/>
                <a:gd name="connsiteY1" fmla="*/ 16197 h 712672"/>
                <a:gd name="connsiteX2" fmla="*/ 372533 w 388730"/>
                <a:gd name="connsiteY2" fmla="*/ 0 h 712672"/>
                <a:gd name="connsiteX3" fmla="*/ 194365 w 388730"/>
                <a:gd name="connsiteY3" fmla="*/ 0 h 712672"/>
                <a:gd name="connsiteX4" fmla="*/ 16197 w 388730"/>
                <a:gd name="connsiteY4" fmla="*/ 0 h 712672"/>
                <a:gd name="connsiteX5" fmla="*/ 0 w 388730"/>
                <a:gd name="connsiteY5" fmla="*/ 16197 h 712672"/>
                <a:gd name="connsiteX6" fmla="*/ 0 w 388730"/>
                <a:gd name="connsiteY6" fmla="*/ 32394 h 712672"/>
                <a:gd name="connsiteX7" fmla="*/ 72887 w 388730"/>
                <a:gd name="connsiteY7" fmla="*/ 32394 h 712672"/>
                <a:gd name="connsiteX8" fmla="*/ 72887 w 388730"/>
                <a:gd name="connsiteY8" fmla="*/ 64788 h 712672"/>
                <a:gd name="connsiteX9" fmla="*/ 0 w 388730"/>
                <a:gd name="connsiteY9" fmla="*/ 64788 h 712672"/>
                <a:gd name="connsiteX10" fmla="*/ 0 w 388730"/>
                <a:gd name="connsiteY10" fmla="*/ 712673 h 712672"/>
                <a:gd name="connsiteX11" fmla="*/ 121478 w 388730"/>
                <a:gd name="connsiteY11" fmla="*/ 712673 h 712672"/>
                <a:gd name="connsiteX12" fmla="*/ 194365 w 388730"/>
                <a:gd name="connsiteY12" fmla="*/ 178168 h 712672"/>
                <a:gd name="connsiteX13" fmla="*/ 267252 w 388730"/>
                <a:gd name="connsiteY13" fmla="*/ 712673 h 712672"/>
                <a:gd name="connsiteX14" fmla="*/ 388731 w 388730"/>
                <a:gd name="connsiteY14" fmla="*/ 712673 h 712672"/>
                <a:gd name="connsiteX15" fmla="*/ 388731 w 388730"/>
                <a:gd name="connsiteY15" fmla="*/ 64788 h 712672"/>
                <a:gd name="connsiteX16" fmla="*/ 315844 w 388730"/>
                <a:gd name="connsiteY16" fmla="*/ 64788 h 712672"/>
                <a:gd name="connsiteX17" fmla="*/ 315844 w 388730"/>
                <a:gd name="connsiteY17" fmla="*/ 32394 h 712672"/>
                <a:gd name="connsiteX18" fmla="*/ 388731 w 388730"/>
                <a:gd name="connsiteY18" fmla="*/ 32394 h 712672"/>
                <a:gd name="connsiteX19" fmla="*/ 105281 w 388730"/>
                <a:gd name="connsiteY19" fmla="*/ 64788 h 712672"/>
                <a:gd name="connsiteX20" fmla="*/ 105281 w 388730"/>
                <a:gd name="connsiteY20" fmla="*/ 32394 h 712672"/>
                <a:gd name="connsiteX21" fmla="*/ 178168 w 388730"/>
                <a:gd name="connsiteY21" fmla="*/ 32394 h 712672"/>
                <a:gd name="connsiteX22" fmla="*/ 178168 w 388730"/>
                <a:gd name="connsiteY22" fmla="*/ 64788 h 712672"/>
                <a:gd name="connsiteX23" fmla="*/ 105281 w 388730"/>
                <a:gd name="connsiteY23" fmla="*/ 64788 h 712672"/>
                <a:gd name="connsiteX24" fmla="*/ 283449 w 388730"/>
                <a:gd name="connsiteY24" fmla="*/ 64788 h 712672"/>
                <a:gd name="connsiteX25" fmla="*/ 210562 w 388730"/>
                <a:gd name="connsiteY25" fmla="*/ 64788 h 712672"/>
                <a:gd name="connsiteX26" fmla="*/ 210562 w 388730"/>
                <a:gd name="connsiteY26" fmla="*/ 32394 h 712672"/>
                <a:gd name="connsiteX27" fmla="*/ 283449 w 388730"/>
                <a:gd name="connsiteY27" fmla="*/ 32394 h 712672"/>
                <a:gd name="connsiteX28" fmla="*/ 283449 w 388730"/>
                <a:gd name="connsiteY28" fmla="*/ 64788 h 7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88730" h="712672">
                  <a:moveTo>
                    <a:pt x="388731" y="32394"/>
                  </a:moveTo>
                  <a:lnTo>
                    <a:pt x="388731" y="16197"/>
                  </a:lnTo>
                  <a:cubicBezTo>
                    <a:pt x="388731" y="7289"/>
                    <a:pt x="381442" y="0"/>
                    <a:pt x="372533" y="0"/>
                  </a:cubicBezTo>
                  <a:lnTo>
                    <a:pt x="194365" y="0"/>
                  </a:lnTo>
                  <a:lnTo>
                    <a:pt x="16197" y="0"/>
                  </a:lnTo>
                  <a:cubicBezTo>
                    <a:pt x="7289" y="0"/>
                    <a:pt x="0" y="7289"/>
                    <a:pt x="0" y="16197"/>
                  </a:cubicBezTo>
                  <a:lnTo>
                    <a:pt x="0" y="32394"/>
                  </a:lnTo>
                  <a:lnTo>
                    <a:pt x="72887" y="32394"/>
                  </a:lnTo>
                  <a:lnTo>
                    <a:pt x="72887" y="64788"/>
                  </a:lnTo>
                  <a:lnTo>
                    <a:pt x="0" y="64788"/>
                  </a:lnTo>
                  <a:lnTo>
                    <a:pt x="0" y="712673"/>
                  </a:lnTo>
                  <a:lnTo>
                    <a:pt x="121478" y="712673"/>
                  </a:lnTo>
                  <a:lnTo>
                    <a:pt x="194365" y="178168"/>
                  </a:lnTo>
                  <a:lnTo>
                    <a:pt x="267252" y="712673"/>
                  </a:lnTo>
                  <a:lnTo>
                    <a:pt x="388731" y="712673"/>
                  </a:lnTo>
                  <a:lnTo>
                    <a:pt x="388731" y="64788"/>
                  </a:lnTo>
                  <a:lnTo>
                    <a:pt x="315844" y="64788"/>
                  </a:lnTo>
                  <a:lnTo>
                    <a:pt x="315844" y="32394"/>
                  </a:lnTo>
                  <a:lnTo>
                    <a:pt x="388731" y="32394"/>
                  </a:lnTo>
                  <a:close/>
                  <a:moveTo>
                    <a:pt x="105281" y="64788"/>
                  </a:moveTo>
                  <a:lnTo>
                    <a:pt x="105281" y="32394"/>
                  </a:lnTo>
                  <a:lnTo>
                    <a:pt x="178168" y="32394"/>
                  </a:lnTo>
                  <a:lnTo>
                    <a:pt x="178168" y="64788"/>
                  </a:lnTo>
                  <a:lnTo>
                    <a:pt x="105281" y="64788"/>
                  </a:lnTo>
                  <a:close/>
                  <a:moveTo>
                    <a:pt x="283449" y="64788"/>
                  </a:moveTo>
                  <a:lnTo>
                    <a:pt x="210562" y="64788"/>
                  </a:lnTo>
                  <a:lnTo>
                    <a:pt x="210562" y="32394"/>
                  </a:lnTo>
                  <a:lnTo>
                    <a:pt x="283449" y="32394"/>
                  </a:lnTo>
                  <a:lnTo>
                    <a:pt x="283449" y="6478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57FCE56-397A-A506-A3EF-767D35517CD5}"/>
              </a:ext>
            </a:extLst>
          </p:cNvPr>
          <p:cNvSpPr/>
          <p:nvPr/>
        </p:nvSpPr>
        <p:spPr>
          <a:xfrm>
            <a:off x="5003878" y="3458978"/>
            <a:ext cx="1941549" cy="514913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本框 3">
            <a:extLst>
              <a:ext uri="{FF2B5EF4-FFF2-40B4-BE49-F238E27FC236}">
                <a16:creationId xmlns:a16="http://schemas.microsoft.com/office/drawing/2014/main" id="{5BC4F214-B82F-BD2E-F8C5-8BDCCD57F8BF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C8F635D-68C1-7350-DFA7-2F9D9910924D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2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6">
            <a:extLst>
              <a:ext uri="{FF2B5EF4-FFF2-40B4-BE49-F238E27FC236}">
                <a16:creationId xmlns:a16="http://schemas.microsoft.com/office/drawing/2014/main" id="{74D963B0-305E-1FA5-4C28-C5A4BDFE8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文本框 3">
            <a:extLst>
              <a:ext uri="{FF2B5EF4-FFF2-40B4-BE49-F238E27FC236}">
                <a16:creationId xmlns:a16="http://schemas.microsoft.com/office/drawing/2014/main" id="{5BC4F214-B82F-BD2E-F8C5-8BDCCD57F8BF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C8F635D-68C1-7350-DFA7-2F9D9910924D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9368B8A-7083-824F-BAF7-9DD81373B280}"/>
              </a:ext>
            </a:extLst>
          </p:cNvPr>
          <p:cNvSpPr/>
          <p:nvPr/>
        </p:nvSpPr>
        <p:spPr>
          <a:xfrm>
            <a:off x="1113600" y="1042596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系統架構圖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5079D3D-ED4E-97DA-3584-83568DCD5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205" y="157369"/>
            <a:ext cx="6807957" cy="654326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D5B13CD-5182-84AF-5488-9AFFFDD1A6E9}"/>
              </a:ext>
            </a:extLst>
          </p:cNvPr>
          <p:cNvSpPr/>
          <p:nvPr/>
        </p:nvSpPr>
        <p:spPr>
          <a:xfrm>
            <a:off x="247838" y="1569297"/>
            <a:ext cx="51040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圖形化使用介面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包含所有和衣櫃有關的功能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衣物識別 － 辨識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穿搭演算、天氣預報資訊 － 演算法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衣櫃控制、存放衣物、拿取衣物 － 硬體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03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图片 6">
            <a:extLst>
              <a:ext uri="{FF2B5EF4-FFF2-40B4-BE49-F238E27FC236}">
                <a16:creationId xmlns:a16="http://schemas.microsoft.com/office/drawing/2014/main" id="{AB6F5215-F389-1E3C-99CD-6D8B7EC88C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形 3" descr="螢幕 以實心填滿">
            <a:extLst>
              <a:ext uri="{FF2B5EF4-FFF2-40B4-BE49-F238E27FC236}">
                <a16:creationId xmlns:a16="http://schemas.microsoft.com/office/drawing/2014/main" id="{B1674D30-D1C3-424B-959C-0838F7569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797" y="5210449"/>
            <a:ext cx="1122218" cy="1122218"/>
          </a:xfrm>
          <a:prstGeom prst="rect">
            <a:avLst/>
          </a:prstGeom>
        </p:spPr>
      </p:pic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0C0765-26B2-4C49-87C0-2AFD6F5CE966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6" name="文本框 3">
              <a:extLst>
                <a:ext uri="{FF2B5EF4-FFF2-40B4-BE49-F238E27FC236}">
                  <a16:creationId xmlns:a16="http://schemas.microsoft.com/office/drawing/2014/main" id="{D9F2E640-4313-0B67-B5AF-82C2357C5084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主題分類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3EF5013-43F3-C206-9B16-9955541226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B608CB1-8B99-4DBC-5424-6F5DBFB8A708}"/>
              </a:ext>
            </a:extLst>
          </p:cNvPr>
          <p:cNvSpPr/>
          <p:nvPr/>
        </p:nvSpPr>
        <p:spPr>
          <a:xfrm>
            <a:off x="1504644" y="1722336"/>
            <a:ext cx="2707151" cy="119543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查詢天氣功能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自動搭配衣物功能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資料庫存儲管理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EAE54676-7F01-8128-052E-B39E4EF386A4}"/>
              </a:ext>
            </a:extLst>
          </p:cNvPr>
          <p:cNvSpPr/>
          <p:nvPr/>
        </p:nvSpPr>
        <p:spPr>
          <a:xfrm>
            <a:off x="2053454" y="5374586"/>
            <a:ext cx="2177895" cy="63719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前端介面使用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13" name="圖形 12" descr="教戰手冊 以實心填滿">
            <a:extLst>
              <a:ext uri="{FF2B5EF4-FFF2-40B4-BE49-F238E27FC236}">
                <a16:creationId xmlns:a16="http://schemas.microsoft.com/office/drawing/2014/main" id="{DA0B93C7-3BDF-CCDB-5BBD-6CDAB28649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243" y="1862851"/>
            <a:ext cx="914400" cy="914400"/>
          </a:xfrm>
          <a:prstGeom prst="rect">
            <a:avLst/>
          </a:prstGeom>
        </p:spPr>
      </p:pic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A061A948-A789-E94F-712E-3283DC1A0494}"/>
              </a:ext>
            </a:extLst>
          </p:cNvPr>
          <p:cNvSpPr/>
          <p:nvPr/>
        </p:nvSpPr>
        <p:spPr>
          <a:xfrm>
            <a:off x="8053533" y="1722336"/>
            <a:ext cx="2568647" cy="9144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硬體架構（衣櫃）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電路馬達等運作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9C43C344-D87E-F835-855F-65D93777DD5F}"/>
              </a:ext>
            </a:extLst>
          </p:cNvPr>
          <p:cNvSpPr/>
          <p:nvPr/>
        </p:nvSpPr>
        <p:spPr>
          <a:xfrm>
            <a:off x="8053533" y="5249895"/>
            <a:ext cx="2568647" cy="8865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自動辨識衣物種類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15" name="圖形 14" descr="眼睛 以實心填滿">
            <a:extLst>
              <a:ext uri="{FF2B5EF4-FFF2-40B4-BE49-F238E27FC236}">
                <a16:creationId xmlns:a16="http://schemas.microsoft.com/office/drawing/2014/main" id="{28C5BF26-0A69-3409-CD5B-086C827BA3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59811" y="5249895"/>
            <a:ext cx="914400" cy="914400"/>
          </a:xfrm>
          <a:prstGeom prst="rect">
            <a:avLst/>
          </a:prstGeom>
        </p:spPr>
      </p:pic>
      <p:pic>
        <p:nvPicPr>
          <p:cNvPr id="18" name="圖形 17" descr="齒輪 以實心填滿">
            <a:extLst>
              <a:ext uri="{FF2B5EF4-FFF2-40B4-BE49-F238E27FC236}">
                <a16:creationId xmlns:a16="http://schemas.microsoft.com/office/drawing/2014/main" id="{696338E7-E41C-4BD4-B9A8-334B4DB49C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9811" y="1722335"/>
            <a:ext cx="914400" cy="914400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0D7A8D83-652D-B6EA-BE69-2948CCBCB61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2736" t="774" r="2736" b="5256"/>
          <a:stretch/>
        </p:blipFill>
        <p:spPr>
          <a:xfrm>
            <a:off x="4440882" y="2320051"/>
            <a:ext cx="3310235" cy="311063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D5CCBD1D-45D7-14B1-4831-FAA280807A7E}"/>
              </a:ext>
            </a:extLst>
          </p:cNvPr>
          <p:cNvSpPr txBox="1"/>
          <p:nvPr/>
        </p:nvSpPr>
        <p:spPr>
          <a:xfrm>
            <a:off x="3297395" y="1267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演算法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3F117A0-A216-104E-9F5A-123248AB2825}"/>
              </a:ext>
            </a:extLst>
          </p:cNvPr>
          <p:cNvSpPr txBox="1"/>
          <p:nvPr/>
        </p:nvSpPr>
        <p:spPr>
          <a:xfrm>
            <a:off x="3316949" y="494053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UI</a:t>
            </a:r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介面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1DA9E646-EAF6-1D36-4C27-255EB4ACCB2A}"/>
              </a:ext>
            </a:extLst>
          </p:cNvPr>
          <p:cNvSpPr txBox="1"/>
          <p:nvPr/>
        </p:nvSpPr>
        <p:spPr>
          <a:xfrm>
            <a:off x="7980204" y="1264164"/>
            <a:ext cx="127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實體架構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A093D88-4889-BA56-F96F-C669EF0E42D1}"/>
              </a:ext>
            </a:extLst>
          </p:cNvPr>
          <p:cNvSpPr txBox="1"/>
          <p:nvPr/>
        </p:nvSpPr>
        <p:spPr>
          <a:xfrm>
            <a:off x="7980204" y="4802044"/>
            <a:ext cx="127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衣物辨識</a:t>
            </a:r>
          </a:p>
        </p:txBody>
      </p:sp>
      <p:sp>
        <p:nvSpPr>
          <p:cNvPr id="22" name="箭號: 彎曲 21">
            <a:extLst>
              <a:ext uri="{FF2B5EF4-FFF2-40B4-BE49-F238E27FC236}">
                <a16:creationId xmlns:a16="http://schemas.microsoft.com/office/drawing/2014/main" id="{F0B1421E-5141-A4B3-9C0A-35F617EE5FDB}"/>
              </a:ext>
            </a:extLst>
          </p:cNvPr>
          <p:cNvSpPr/>
          <p:nvPr/>
        </p:nvSpPr>
        <p:spPr>
          <a:xfrm rot="5400000">
            <a:off x="4334390" y="1878209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8" name="箭號: 彎曲 67">
            <a:extLst>
              <a:ext uri="{FF2B5EF4-FFF2-40B4-BE49-F238E27FC236}">
                <a16:creationId xmlns:a16="http://schemas.microsoft.com/office/drawing/2014/main" id="{D6CE78E2-1BC1-3CCA-CE2D-AA1277BEDD6B}"/>
              </a:ext>
            </a:extLst>
          </p:cNvPr>
          <p:cNvSpPr/>
          <p:nvPr/>
        </p:nvSpPr>
        <p:spPr>
          <a:xfrm rot="16200000" flipH="1">
            <a:off x="7587437" y="1878209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9" name="箭號: 彎曲 68">
            <a:extLst>
              <a:ext uri="{FF2B5EF4-FFF2-40B4-BE49-F238E27FC236}">
                <a16:creationId xmlns:a16="http://schemas.microsoft.com/office/drawing/2014/main" id="{B6D0D83B-B5FD-F394-DC2F-EC03E0A4FF80}"/>
              </a:ext>
            </a:extLst>
          </p:cNvPr>
          <p:cNvSpPr/>
          <p:nvPr/>
        </p:nvSpPr>
        <p:spPr>
          <a:xfrm rot="16200000">
            <a:off x="7578432" y="5436417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1" name="箭號: 彎曲 70">
            <a:extLst>
              <a:ext uri="{FF2B5EF4-FFF2-40B4-BE49-F238E27FC236}">
                <a16:creationId xmlns:a16="http://schemas.microsoft.com/office/drawing/2014/main" id="{DAEF9F71-6647-92BC-EFDD-E6279034AD5C}"/>
              </a:ext>
            </a:extLst>
          </p:cNvPr>
          <p:cNvSpPr/>
          <p:nvPr/>
        </p:nvSpPr>
        <p:spPr>
          <a:xfrm rot="5400000" flipH="1">
            <a:off x="4380961" y="5503196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9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437B110-D40B-4DE7-C4A8-898C13A7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85590" y="2220927"/>
            <a:ext cx="245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研究方法</a:t>
            </a:r>
            <a:endParaRPr lang="zh-CN" altLang="en-US" sz="36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85590" y="3078748"/>
            <a:ext cx="5104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研究方法流程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研究的進展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2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400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89BF75DB-7F8F-F3C0-8AC0-D6B715D5CDD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12477" y="0"/>
            <a:ext cx="4639237" cy="19576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B3FE643-0905-23AE-55F2-898FBF93D182}"/>
              </a:ext>
            </a:extLst>
          </p:cNvPr>
          <p:cNvSpPr/>
          <p:nvPr/>
        </p:nvSpPr>
        <p:spPr>
          <a:xfrm>
            <a:off x="494485" y="1634526"/>
            <a:ext cx="510408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使用者資料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收納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拿取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自動推薦 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拿取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自選 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其他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使用說明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1" name="2022-10-03 17-04-18">
            <a:hlinkClick r:id="" action="ppaction://media"/>
            <a:extLst>
              <a:ext uri="{FF2B5EF4-FFF2-40B4-BE49-F238E27FC236}">
                <a16:creationId xmlns:a16="http://schemas.microsoft.com/office/drawing/2014/main" id="{E68145E7-888C-D2F7-B1F5-98DCBA77A1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85750" y="2419790"/>
            <a:ext cx="7068644" cy="39761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637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3157</TotalTime>
  <Words>527</Words>
  <Application>Microsoft Office PowerPoint</Application>
  <PresentationFormat>寬螢幕</PresentationFormat>
  <Paragraphs>129</Paragraphs>
  <Slides>19</Slides>
  <Notes>16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19</vt:i4>
      </vt:variant>
    </vt:vector>
  </HeadingPairs>
  <TitlesOfParts>
    <vt:vector size="29" baseType="lpstr">
      <vt:lpstr>等线</vt:lpstr>
      <vt:lpstr>等线 Light</vt:lpstr>
      <vt:lpstr>Noto Sans CJK TC Medium</vt:lpstr>
      <vt:lpstr>思源黑体 CN</vt:lpstr>
      <vt:lpstr>思源黑体 CN ExtraLight</vt:lpstr>
      <vt:lpstr>Arial</vt:lpstr>
      <vt:lpstr>Calibri</vt:lpstr>
      <vt:lpstr>Calibri Light</vt:lpstr>
      <vt:lpstr>Office 主题​​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黃懷萱</cp:lastModifiedBy>
  <cp:revision>285</cp:revision>
  <dcterms:created xsi:type="dcterms:W3CDTF">2021-04-12T15:15:11Z</dcterms:created>
  <dcterms:modified xsi:type="dcterms:W3CDTF">2022-10-03T16:13:32Z</dcterms:modified>
</cp:coreProperties>
</file>